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5" d="100"/>
          <a:sy n="115" d="100"/>
        </p:scale>
        <p:origin x="4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93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777240" y="640080"/>
            <a:ext cx="777240" cy="777240"/>
          </a:xfrm>
          <a:prstGeom prst="rect">
            <a:avLst/>
          </a:prstGeom>
        </p:spPr>
      </p:pic>
      <p:sp>
        <p:nvSpPr>
          <p:cNvPr id="3" name="Text 0"/>
          <p:cNvSpPr/>
          <p:nvPr/>
        </p:nvSpPr>
        <p:spPr>
          <a:xfrm>
            <a:off x="1691640" y="658368"/>
            <a:ext cx="4572000" cy="777240"/>
          </a:xfrm>
          <a:prstGeom prst="rect">
            <a:avLst/>
          </a:prstGeom>
          <a:noFill/>
          <a:ln/>
        </p:spPr>
        <p:txBody>
          <a:bodyPr wrap="square" rtlCol="0" anchor="ctr"/>
          <a:lstStyle/>
          <a:p>
            <a:pPr marL="0" indent="0">
              <a:buNone/>
            </a:pPr>
            <a:r>
              <a:rPr lang="en-US" sz="1500" b="1" kern="0" spc="300" dirty="0">
                <a:solidFill>
                  <a:srgbClr val="FFFFFF"/>
                </a:solidFill>
                <a:latin typeface="Calibri" pitchFamily="34" charset="0"/>
                <a:ea typeface="Calibri" pitchFamily="34" charset="-122"/>
                <a:cs typeface="Calibri" pitchFamily="34" charset="-120"/>
              </a:rPr>
              <a:t>SOCIALKAPTAN</a:t>
            </a:r>
            <a:endParaRPr lang="en-US" sz="1500" dirty="0"/>
          </a:p>
        </p:txBody>
      </p:sp>
      <p:sp>
        <p:nvSpPr>
          <p:cNvPr id="4" name="Shape 1"/>
          <p:cNvSpPr/>
          <p:nvPr/>
        </p:nvSpPr>
        <p:spPr>
          <a:xfrm>
            <a:off x="777240" y="2148840"/>
            <a:ext cx="2148840" cy="384048"/>
          </a:xfrm>
          <a:prstGeom prst="roundRect">
            <a:avLst>
              <a:gd name="adj" fmla="val 50000"/>
            </a:avLst>
          </a:prstGeom>
          <a:solidFill>
            <a:srgbClr val="02C39A">
              <a:alpha val="18000"/>
            </a:srgbClr>
          </a:solidFill>
          <a:ln w="12700">
            <a:solidFill>
              <a:srgbClr val="02C39A"/>
            </a:solidFill>
            <a:prstDash val="solid"/>
          </a:ln>
        </p:spPr>
        <p:txBody>
          <a:bodyPr/>
          <a:lstStyle/>
          <a:p>
            <a:endParaRPr lang="en-US"/>
          </a:p>
        </p:txBody>
      </p:sp>
      <p:sp>
        <p:nvSpPr>
          <p:cNvPr id="5" name="Text 2"/>
          <p:cNvSpPr/>
          <p:nvPr/>
        </p:nvSpPr>
        <p:spPr>
          <a:xfrm>
            <a:off x="777240" y="2148840"/>
            <a:ext cx="2148840" cy="384048"/>
          </a:xfrm>
          <a:prstGeom prst="rect">
            <a:avLst/>
          </a:prstGeom>
          <a:noFill/>
          <a:ln/>
        </p:spPr>
        <p:txBody>
          <a:bodyPr wrap="square" rtlCol="0" anchor="ctr"/>
          <a:lstStyle/>
          <a:p>
            <a:pPr marL="0" indent="0" algn="ctr">
              <a:buNone/>
            </a:pPr>
            <a:r>
              <a:rPr lang="en-US" sz="1000" b="1" kern="0" spc="200" dirty="0">
                <a:solidFill>
                  <a:srgbClr val="02C39A"/>
                </a:solidFill>
                <a:latin typeface="Calibri" pitchFamily="34" charset="0"/>
                <a:ea typeface="Calibri" pitchFamily="34" charset="-122"/>
                <a:cs typeface="Calibri" pitchFamily="34" charset="-120"/>
              </a:rPr>
              <a:t>PARTNER PROGRAM</a:t>
            </a:r>
            <a:endParaRPr lang="en-US" sz="1000" dirty="0"/>
          </a:p>
        </p:txBody>
      </p:sp>
      <p:sp>
        <p:nvSpPr>
          <p:cNvPr id="6" name="Text 3"/>
          <p:cNvSpPr/>
          <p:nvPr/>
        </p:nvSpPr>
        <p:spPr>
          <a:xfrm>
            <a:off x="777240" y="2697480"/>
            <a:ext cx="9601200" cy="1143000"/>
          </a:xfrm>
          <a:prstGeom prst="rect">
            <a:avLst/>
          </a:prstGeom>
          <a:noFill/>
          <a:ln/>
        </p:spPr>
        <p:txBody>
          <a:bodyPr wrap="square" rtlCol="0" anchor="ctr"/>
          <a:lstStyle/>
          <a:p>
            <a:pPr marL="0" indent="0">
              <a:buNone/>
            </a:pPr>
            <a:r>
              <a:rPr lang="en-US" sz="5200" b="1" dirty="0">
                <a:solidFill>
                  <a:srgbClr val="FFFFFF"/>
                </a:solidFill>
                <a:latin typeface="Cambria" pitchFamily="34" charset="0"/>
                <a:ea typeface="Cambria" pitchFamily="34" charset="-122"/>
                <a:cs typeface="Cambria" pitchFamily="34" charset="-120"/>
              </a:rPr>
              <a:t>Whitelabel Program</a:t>
            </a:r>
            <a:endParaRPr lang="en-US" sz="5200" dirty="0"/>
          </a:p>
        </p:txBody>
      </p:sp>
      <p:sp>
        <p:nvSpPr>
          <p:cNvPr id="7" name="Text 4"/>
          <p:cNvSpPr/>
          <p:nvPr/>
        </p:nvSpPr>
        <p:spPr>
          <a:xfrm>
            <a:off x="777240" y="3749040"/>
            <a:ext cx="8686800" cy="502920"/>
          </a:xfrm>
          <a:prstGeom prst="rect">
            <a:avLst/>
          </a:prstGeom>
          <a:noFill/>
          <a:ln/>
        </p:spPr>
        <p:txBody>
          <a:bodyPr wrap="square" rtlCol="0" anchor="ctr"/>
          <a:lstStyle/>
          <a:p>
            <a:pPr marL="0" indent="0">
              <a:buNone/>
            </a:pPr>
            <a:r>
              <a:rPr lang="en-US" sz="2000" i="1" dirty="0">
                <a:solidFill>
                  <a:srgbClr val="02C39A"/>
                </a:solidFill>
                <a:latin typeface="Calibri" pitchFamily="34" charset="0"/>
                <a:ea typeface="Calibri" pitchFamily="34" charset="-122"/>
                <a:cs typeface="Calibri" pitchFamily="34" charset="-120"/>
              </a:rPr>
              <a:t>Sell SocialKaptan under your own brand.</a:t>
            </a:r>
            <a:endParaRPr lang="en-US" sz="2000" dirty="0"/>
          </a:p>
        </p:txBody>
      </p:sp>
      <p:sp>
        <p:nvSpPr>
          <p:cNvPr id="8" name="Text 5"/>
          <p:cNvSpPr/>
          <p:nvPr/>
        </p:nvSpPr>
        <p:spPr>
          <a:xfrm>
            <a:off x="777240" y="4343400"/>
            <a:ext cx="7223760" cy="777240"/>
          </a:xfrm>
          <a:prstGeom prst="rect">
            <a:avLst/>
          </a:prstGeom>
          <a:noFill/>
          <a:ln/>
        </p:spPr>
        <p:txBody>
          <a:bodyPr wrap="square" rtlCol="0" anchor="ctr"/>
          <a:lstStyle/>
          <a:p>
            <a:pPr marL="0" indent="0">
              <a:lnSpc>
                <a:spcPct val="130000"/>
              </a:lnSpc>
              <a:buNone/>
            </a:pPr>
            <a:r>
              <a:rPr lang="en-US" sz="1350" dirty="0">
                <a:solidFill>
                  <a:srgbClr val="BFD6D7"/>
                </a:solidFill>
                <a:latin typeface="Calibri" pitchFamily="34" charset="0"/>
                <a:ea typeface="Calibri" pitchFamily="34" charset="-122"/>
                <a:cs typeface="Calibri" pitchFamily="34" charset="-120"/>
              </a:rPr>
              <a:t>Get your own Whitelabel Panel to create plans, onboard clients, and issue licenses — all under caps set for your account.</a:t>
            </a:r>
            <a:endParaRPr lang="en-US" sz="1350" dirty="0"/>
          </a:p>
        </p:txBody>
      </p:sp>
      <p:sp>
        <p:nvSpPr>
          <p:cNvPr id="9" name="Shape 6"/>
          <p:cNvSpPr/>
          <p:nvPr/>
        </p:nvSpPr>
        <p:spPr>
          <a:xfrm>
            <a:off x="777240" y="5349240"/>
            <a:ext cx="2880360" cy="566928"/>
          </a:xfrm>
          <a:prstGeom prst="roundRect">
            <a:avLst>
              <a:gd name="adj" fmla="val 50000"/>
            </a:avLst>
          </a:prstGeom>
          <a:solidFill>
            <a:srgbClr val="02C39A"/>
          </a:solidFill>
          <a:ln/>
          <a:effectLst>
            <a:outerShdw blurRad="127000" dist="38100" dir="5400000" algn="bl" rotWithShape="0">
              <a:srgbClr val="02C39A">
                <a:alpha val="40000"/>
              </a:srgbClr>
            </a:outerShdw>
          </a:effectLst>
        </p:spPr>
        <p:txBody>
          <a:bodyPr/>
          <a:lstStyle/>
          <a:p>
            <a:endParaRPr lang="en-US"/>
          </a:p>
        </p:txBody>
      </p:sp>
      <p:sp>
        <p:nvSpPr>
          <p:cNvPr id="10" name="Text 7"/>
          <p:cNvSpPr/>
          <p:nvPr/>
        </p:nvSpPr>
        <p:spPr>
          <a:xfrm>
            <a:off x="777240" y="5349240"/>
            <a:ext cx="2880360" cy="566928"/>
          </a:xfrm>
          <a:prstGeom prst="rect">
            <a:avLst/>
          </a:prstGeom>
          <a:noFill/>
          <a:ln/>
        </p:spPr>
        <p:txBody>
          <a:bodyPr wrap="square" rtlCol="0" anchor="ctr"/>
          <a:lstStyle/>
          <a:p>
            <a:pPr marL="0" indent="0" algn="ctr">
              <a:buNone/>
            </a:pPr>
            <a:r>
              <a:rPr lang="en-US" sz="1250" b="1" dirty="0">
                <a:solidFill>
                  <a:srgbClr val="07282D"/>
                </a:solidFill>
                <a:latin typeface="Calibri" pitchFamily="34" charset="0"/>
                <a:ea typeface="Calibri" pitchFamily="34" charset="-122"/>
                <a:cs typeface="Calibri" pitchFamily="34" charset="-120"/>
              </a:rPr>
              <a:t>Become a Whitelabel Partner</a:t>
            </a:r>
            <a:endParaRPr lang="en-US" sz="1250" dirty="0"/>
          </a:p>
        </p:txBody>
      </p:sp>
      <p:sp>
        <p:nvSpPr>
          <p:cNvPr id="11" name="Shape 8"/>
          <p:cNvSpPr/>
          <p:nvPr/>
        </p:nvSpPr>
        <p:spPr>
          <a:xfrm>
            <a:off x="3840480" y="5349240"/>
            <a:ext cx="2286000" cy="566928"/>
          </a:xfrm>
          <a:prstGeom prst="roundRect">
            <a:avLst>
              <a:gd name="adj" fmla="val 50000"/>
            </a:avLst>
          </a:prstGeom>
          <a:ln w="15875">
            <a:solidFill>
              <a:srgbClr val="6C9DA1"/>
            </a:solidFill>
            <a:prstDash val="solid"/>
          </a:ln>
        </p:spPr>
        <p:txBody>
          <a:bodyPr/>
          <a:lstStyle/>
          <a:p>
            <a:endParaRPr lang="en-US"/>
          </a:p>
        </p:txBody>
      </p:sp>
      <p:pic>
        <p:nvPicPr>
          <p:cNvPr id="12" name="Image 1" descr="icons/whatsapp_FFFFFF.png"/>
          <p:cNvPicPr>
            <a:picLocks noChangeAspect="1"/>
          </p:cNvPicPr>
          <p:nvPr/>
        </p:nvPicPr>
        <p:blipFill>
          <a:blip r:embed="rId5"/>
          <a:stretch>
            <a:fillRect/>
          </a:stretch>
        </p:blipFill>
        <p:spPr>
          <a:xfrm>
            <a:off x="4114800" y="5513832"/>
            <a:ext cx="237744" cy="237744"/>
          </a:xfrm>
          <a:prstGeom prst="rect">
            <a:avLst/>
          </a:prstGeom>
        </p:spPr>
      </p:pic>
      <p:sp>
        <p:nvSpPr>
          <p:cNvPr id="13" name="Text 9"/>
          <p:cNvSpPr/>
          <p:nvPr/>
        </p:nvSpPr>
        <p:spPr>
          <a:xfrm>
            <a:off x="4370832" y="5349240"/>
            <a:ext cx="1737360" cy="566928"/>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Ask on WhatsApp</a:t>
            </a:r>
            <a:endParaRPr lang="en-US" sz="1200" dirty="0"/>
          </a:p>
        </p:txBody>
      </p:sp>
      <p:pic>
        <p:nvPicPr>
          <p:cNvPr id="14" name="Image 2" descr="icons/check_02C39A.png"/>
          <p:cNvPicPr>
            <a:picLocks noChangeAspect="1"/>
          </p:cNvPicPr>
          <p:nvPr/>
        </p:nvPicPr>
        <p:blipFill>
          <a:blip r:embed="rId6"/>
          <a:stretch>
            <a:fillRect/>
          </a:stretch>
        </p:blipFill>
        <p:spPr>
          <a:xfrm>
            <a:off x="777240" y="6245352"/>
            <a:ext cx="164592" cy="164592"/>
          </a:xfrm>
          <a:prstGeom prst="rect">
            <a:avLst/>
          </a:prstGeom>
        </p:spPr>
      </p:pic>
      <p:sp>
        <p:nvSpPr>
          <p:cNvPr id="15" name="Text 10"/>
          <p:cNvSpPr/>
          <p:nvPr/>
        </p:nvSpPr>
        <p:spPr>
          <a:xfrm>
            <a:off x="996696" y="6172200"/>
            <a:ext cx="1784909" cy="320040"/>
          </a:xfrm>
          <a:prstGeom prst="rect">
            <a:avLst/>
          </a:prstGeom>
          <a:noFill/>
          <a:ln/>
        </p:spPr>
        <p:txBody>
          <a:bodyPr wrap="square" rtlCol="0" anchor="ctr"/>
          <a:lstStyle/>
          <a:p>
            <a:pPr marL="0" indent="0">
              <a:buNone/>
            </a:pPr>
            <a:r>
              <a:rPr lang="en-US" sz="1100" dirty="0">
                <a:solidFill>
                  <a:srgbClr val="9BBDBF"/>
                </a:solidFill>
                <a:latin typeface="Calibri" pitchFamily="34" charset="0"/>
                <a:ea typeface="Calibri" pitchFamily="34" charset="-122"/>
                <a:cs typeface="Calibri" pitchFamily="34" charset="-120"/>
              </a:rPr>
              <a:t>Your own partner panel</a:t>
            </a:r>
            <a:endParaRPr lang="en-US" sz="1100" dirty="0"/>
          </a:p>
        </p:txBody>
      </p:sp>
      <p:pic>
        <p:nvPicPr>
          <p:cNvPr id="16" name="Image 3" descr="icons/check_02C39A.png"/>
          <p:cNvPicPr>
            <a:picLocks noChangeAspect="1"/>
          </p:cNvPicPr>
          <p:nvPr/>
        </p:nvPicPr>
        <p:blipFill>
          <a:blip r:embed="rId6"/>
          <a:stretch>
            <a:fillRect/>
          </a:stretch>
        </p:blipFill>
        <p:spPr>
          <a:xfrm>
            <a:off x="3019349" y="6245352"/>
            <a:ext cx="164592" cy="164592"/>
          </a:xfrm>
          <a:prstGeom prst="rect">
            <a:avLst/>
          </a:prstGeom>
        </p:spPr>
      </p:pic>
      <p:sp>
        <p:nvSpPr>
          <p:cNvPr id="17" name="Text 11"/>
          <p:cNvSpPr/>
          <p:nvPr/>
        </p:nvSpPr>
        <p:spPr>
          <a:xfrm>
            <a:off x="3238805" y="6172200"/>
            <a:ext cx="2062886" cy="320040"/>
          </a:xfrm>
          <a:prstGeom prst="rect">
            <a:avLst/>
          </a:prstGeom>
          <a:noFill/>
          <a:ln/>
        </p:spPr>
        <p:txBody>
          <a:bodyPr wrap="square" rtlCol="0" anchor="ctr"/>
          <a:lstStyle/>
          <a:p>
            <a:pPr marL="0" indent="0">
              <a:buNone/>
            </a:pPr>
            <a:r>
              <a:rPr lang="en-US" sz="1100" dirty="0">
                <a:solidFill>
                  <a:srgbClr val="9BBDBF"/>
                </a:solidFill>
                <a:latin typeface="Calibri" pitchFamily="34" charset="0"/>
                <a:ea typeface="Calibri" pitchFamily="34" charset="-122"/>
                <a:cs typeface="Calibri" pitchFamily="34" charset="-120"/>
              </a:rPr>
              <a:t>Unlimited license issuance</a:t>
            </a:r>
            <a:endParaRPr lang="en-US" sz="1100" dirty="0"/>
          </a:p>
        </p:txBody>
      </p:sp>
      <p:pic>
        <p:nvPicPr>
          <p:cNvPr id="18" name="Image 4" descr="icons/check_02C39A.png"/>
          <p:cNvPicPr>
            <a:picLocks noChangeAspect="1"/>
          </p:cNvPicPr>
          <p:nvPr/>
        </p:nvPicPr>
        <p:blipFill>
          <a:blip r:embed="rId6"/>
          <a:stretch>
            <a:fillRect/>
          </a:stretch>
        </p:blipFill>
        <p:spPr>
          <a:xfrm>
            <a:off x="5539435" y="6245352"/>
            <a:ext cx="164592" cy="164592"/>
          </a:xfrm>
          <a:prstGeom prst="rect">
            <a:avLst/>
          </a:prstGeom>
        </p:spPr>
      </p:pic>
      <p:sp>
        <p:nvSpPr>
          <p:cNvPr id="19" name="Text 12"/>
          <p:cNvSpPr/>
          <p:nvPr/>
        </p:nvSpPr>
        <p:spPr>
          <a:xfrm>
            <a:off x="5758891" y="6172200"/>
            <a:ext cx="2062886" cy="320040"/>
          </a:xfrm>
          <a:prstGeom prst="rect">
            <a:avLst/>
          </a:prstGeom>
          <a:noFill/>
          <a:ln/>
        </p:spPr>
        <p:txBody>
          <a:bodyPr wrap="square" rtlCol="0" anchor="ctr"/>
          <a:lstStyle/>
          <a:p>
            <a:pPr marL="0" indent="0">
              <a:buNone/>
            </a:pPr>
            <a:r>
              <a:rPr lang="en-US" sz="1100" dirty="0">
                <a:solidFill>
                  <a:srgbClr val="9BBDBF"/>
                </a:solidFill>
                <a:latin typeface="Calibri" pitchFamily="34" charset="0"/>
                <a:ea typeface="Calibri" pitchFamily="34" charset="-122"/>
                <a:cs typeface="Calibri" pitchFamily="34" charset="-120"/>
              </a:rPr>
              <a:t>Your clients, your pricing</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486400" y="507492"/>
            <a:ext cx="118872" cy="118872"/>
          </a:xfrm>
          <a:prstGeom prst="ellipse">
            <a:avLst/>
          </a:prstGeom>
          <a:solidFill>
            <a:srgbClr val="02C39A"/>
          </a:solidFill>
          <a:ln/>
        </p:spPr>
        <p:txBody>
          <a:bodyPr/>
          <a:lstStyle/>
          <a:p>
            <a:endParaRPr lang="en-US"/>
          </a:p>
        </p:txBody>
      </p:sp>
      <p:sp>
        <p:nvSpPr>
          <p:cNvPr id="5" name="Text 2"/>
          <p:cNvSpPr/>
          <p:nvPr/>
        </p:nvSpPr>
        <p:spPr>
          <a:xfrm>
            <a:off x="5705856" y="4114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YOUR WHITELABEL PANEL</a:t>
            </a:r>
            <a:endParaRPr lang="en-US" sz="1200" dirty="0"/>
          </a:p>
        </p:txBody>
      </p:sp>
      <p:sp>
        <p:nvSpPr>
          <p:cNvPr id="6" name="Text 3"/>
          <p:cNvSpPr/>
          <p:nvPr/>
        </p:nvSpPr>
        <p:spPr>
          <a:xfrm>
            <a:off x="502920" y="1234440"/>
            <a:ext cx="4846320" cy="1371600"/>
          </a:xfrm>
          <a:prstGeom prst="rect">
            <a:avLst/>
          </a:prstGeom>
          <a:noFill/>
          <a:ln/>
        </p:spPr>
        <p:txBody>
          <a:bodyPr wrap="square" rtlCol="0" anchor="ctr"/>
          <a:lstStyle/>
          <a:p>
            <a:pPr marL="0" indent="0">
              <a:lnSpc>
                <a:spcPct val="102000"/>
              </a:lnSpc>
              <a:buNone/>
            </a:pPr>
            <a:r>
              <a:rPr lang="en-US" sz="3400" b="1" dirty="0">
                <a:solidFill>
                  <a:srgbClr val="0B2E33"/>
                </a:solidFill>
                <a:latin typeface="Cambria" pitchFamily="34" charset="0"/>
                <a:ea typeface="Cambria" pitchFamily="34" charset="-122"/>
                <a:cs typeface="Cambria" pitchFamily="34" charset="-120"/>
              </a:rPr>
              <a:t>Your brand,</a:t>
            </a:r>
            <a:endParaRPr lang="en-US" sz="3400" dirty="0"/>
          </a:p>
          <a:p>
            <a:pPr marL="0" indent="0">
              <a:lnSpc>
                <a:spcPct val="102000"/>
              </a:lnSpc>
              <a:buNone/>
            </a:pPr>
            <a:r>
              <a:rPr lang="en-US" sz="3400" b="1" dirty="0">
                <a:solidFill>
                  <a:srgbClr val="0B2E33"/>
                </a:solidFill>
                <a:latin typeface="Cambria" pitchFamily="34" charset="0"/>
                <a:ea typeface="Cambria" pitchFamily="34" charset="-122"/>
                <a:cs typeface="Cambria" pitchFamily="34" charset="-120"/>
              </a:rPr>
              <a:t>unlimited seats</a:t>
            </a:r>
            <a:endParaRPr lang="en-US" sz="3400" dirty="0"/>
          </a:p>
        </p:txBody>
      </p:sp>
      <p:sp>
        <p:nvSpPr>
          <p:cNvPr id="7" name="Text 4"/>
          <p:cNvSpPr/>
          <p:nvPr/>
        </p:nvSpPr>
        <p:spPr>
          <a:xfrm>
            <a:off x="502920" y="2697480"/>
            <a:ext cx="4709160" cy="1005840"/>
          </a:xfrm>
          <a:prstGeom prst="rect">
            <a:avLst/>
          </a:prstGeom>
          <a:noFill/>
          <a:ln/>
        </p:spPr>
        <p:txBody>
          <a:bodyPr wrap="square" rtlCol="0" anchor="ctr"/>
          <a:lstStyle/>
          <a:p>
            <a:pPr marL="0" indent="0">
              <a:lnSpc>
                <a:spcPct val="132000"/>
              </a:lnSpc>
              <a:buNone/>
            </a:pPr>
            <a:r>
              <a:rPr lang="en-US" sz="1250" dirty="0">
                <a:solidFill>
                  <a:srgbClr val="5A7679"/>
                </a:solidFill>
                <a:latin typeface="Calibri" pitchFamily="34" charset="0"/>
                <a:ea typeface="Calibri" pitchFamily="34" charset="-122"/>
                <a:cs typeface="Calibri" pitchFamily="34" charset="-120"/>
              </a:rPr>
              <a:t>Every partner gets a dedicated dashboard to manage plans, users, licenses, and devices — walled off from every other partner on the platform.</a:t>
            </a:r>
            <a:endParaRPr lang="en-US" sz="1250" dirty="0"/>
          </a:p>
        </p:txBody>
      </p:sp>
      <p:sp>
        <p:nvSpPr>
          <p:cNvPr id="8" name="Shape 5"/>
          <p:cNvSpPr/>
          <p:nvPr/>
        </p:nvSpPr>
        <p:spPr>
          <a:xfrm>
            <a:off x="502920" y="3794760"/>
            <a:ext cx="475488" cy="475488"/>
          </a:xfrm>
          <a:prstGeom prst="ellipse">
            <a:avLst/>
          </a:prstGeom>
          <a:solidFill>
            <a:srgbClr val="EAF5F4"/>
          </a:solidFill>
          <a:ln/>
        </p:spPr>
        <p:txBody>
          <a:bodyPr/>
          <a:lstStyle/>
          <a:p>
            <a:endParaRPr lang="en-US"/>
          </a:p>
        </p:txBody>
      </p:sp>
      <p:pic>
        <p:nvPicPr>
          <p:cNvPr id="9" name="Image 1" descr="icons/infinity_028090.png"/>
          <p:cNvPicPr>
            <a:picLocks noChangeAspect="1"/>
          </p:cNvPicPr>
          <p:nvPr/>
        </p:nvPicPr>
        <p:blipFill>
          <a:blip r:embed="rId5"/>
          <a:stretch>
            <a:fillRect/>
          </a:stretch>
        </p:blipFill>
        <p:spPr>
          <a:xfrm>
            <a:off x="621792" y="3913632"/>
            <a:ext cx="237744" cy="237744"/>
          </a:xfrm>
          <a:prstGeom prst="rect">
            <a:avLst/>
          </a:prstGeom>
        </p:spPr>
      </p:pic>
      <p:sp>
        <p:nvSpPr>
          <p:cNvPr id="10" name="Text 6"/>
          <p:cNvSpPr/>
          <p:nvPr/>
        </p:nvSpPr>
        <p:spPr>
          <a:xfrm>
            <a:off x="1143000" y="3776472"/>
            <a:ext cx="4114800" cy="292608"/>
          </a:xfrm>
          <a:prstGeom prst="rect">
            <a:avLst/>
          </a:prstGeom>
          <a:noFill/>
          <a:ln/>
        </p:spPr>
        <p:txBody>
          <a:bodyPr wrap="square" rtlCol="0" anchor="ctr"/>
          <a:lstStyle/>
          <a:p>
            <a:pPr marL="0" indent="0">
              <a:buNone/>
            </a:pPr>
            <a:r>
              <a:rPr lang="en-US" sz="1300" b="1" dirty="0">
                <a:solidFill>
                  <a:srgbClr val="0B2E33"/>
                </a:solidFill>
                <a:latin typeface="Calibri" pitchFamily="34" charset="0"/>
                <a:ea typeface="Calibri" pitchFamily="34" charset="-122"/>
                <a:cs typeface="Calibri" pitchFamily="34" charset="-120"/>
              </a:rPr>
              <a:t>Unlimited license issuance</a:t>
            </a:r>
            <a:endParaRPr lang="en-US" sz="1300" dirty="0"/>
          </a:p>
        </p:txBody>
      </p:sp>
      <p:sp>
        <p:nvSpPr>
          <p:cNvPr id="11" name="Text 7"/>
          <p:cNvSpPr/>
          <p:nvPr/>
        </p:nvSpPr>
        <p:spPr>
          <a:xfrm>
            <a:off x="1143000" y="4041648"/>
            <a:ext cx="4114800" cy="274320"/>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No seat cap on the account fee.</a:t>
            </a:r>
            <a:endParaRPr lang="en-US" sz="1050" dirty="0"/>
          </a:p>
        </p:txBody>
      </p:sp>
      <p:sp>
        <p:nvSpPr>
          <p:cNvPr id="12" name="Shape 8"/>
          <p:cNvSpPr/>
          <p:nvPr/>
        </p:nvSpPr>
        <p:spPr>
          <a:xfrm>
            <a:off x="502920" y="4507992"/>
            <a:ext cx="475488" cy="475488"/>
          </a:xfrm>
          <a:prstGeom prst="ellipse">
            <a:avLst/>
          </a:prstGeom>
          <a:solidFill>
            <a:srgbClr val="EAF5F4"/>
          </a:solidFill>
          <a:ln/>
        </p:spPr>
        <p:txBody>
          <a:bodyPr/>
          <a:lstStyle/>
          <a:p>
            <a:endParaRPr lang="en-US"/>
          </a:p>
        </p:txBody>
      </p:sp>
      <p:pic>
        <p:nvPicPr>
          <p:cNvPr id="13" name="Image 2" descr="icons/tags_028090.png"/>
          <p:cNvPicPr>
            <a:picLocks noChangeAspect="1"/>
          </p:cNvPicPr>
          <p:nvPr/>
        </p:nvPicPr>
        <p:blipFill>
          <a:blip r:embed="rId6"/>
          <a:stretch>
            <a:fillRect/>
          </a:stretch>
        </p:blipFill>
        <p:spPr>
          <a:xfrm>
            <a:off x="621792" y="4626864"/>
            <a:ext cx="237744" cy="237744"/>
          </a:xfrm>
          <a:prstGeom prst="rect">
            <a:avLst/>
          </a:prstGeom>
        </p:spPr>
      </p:pic>
      <p:sp>
        <p:nvSpPr>
          <p:cNvPr id="14" name="Text 9"/>
          <p:cNvSpPr/>
          <p:nvPr/>
        </p:nvSpPr>
        <p:spPr>
          <a:xfrm>
            <a:off x="1143000" y="4489704"/>
            <a:ext cx="4114800" cy="292608"/>
          </a:xfrm>
          <a:prstGeom prst="rect">
            <a:avLst/>
          </a:prstGeom>
          <a:noFill/>
          <a:ln/>
        </p:spPr>
        <p:txBody>
          <a:bodyPr wrap="square" rtlCol="0" anchor="ctr"/>
          <a:lstStyle/>
          <a:p>
            <a:pPr marL="0" indent="0">
              <a:buNone/>
            </a:pPr>
            <a:r>
              <a:rPr lang="en-US" sz="1300" b="1" dirty="0">
                <a:solidFill>
                  <a:srgbClr val="0B2E33"/>
                </a:solidFill>
                <a:latin typeface="Calibri" pitchFamily="34" charset="0"/>
                <a:ea typeface="Calibri" pitchFamily="34" charset="-122"/>
                <a:cs typeface="Calibri" pitchFamily="34" charset="-120"/>
              </a:rPr>
              <a:t>Your clients, your pricing</a:t>
            </a:r>
            <a:endParaRPr lang="en-US" sz="1300" dirty="0"/>
          </a:p>
        </p:txBody>
      </p:sp>
      <p:sp>
        <p:nvSpPr>
          <p:cNvPr id="15" name="Text 10"/>
          <p:cNvSpPr/>
          <p:nvPr/>
        </p:nvSpPr>
        <p:spPr>
          <a:xfrm>
            <a:off x="1143000" y="4754880"/>
            <a:ext cx="4114800" cy="274320"/>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Build the plans and tiers you want.</a:t>
            </a:r>
            <a:endParaRPr lang="en-US" sz="1050" dirty="0"/>
          </a:p>
        </p:txBody>
      </p:sp>
      <p:sp>
        <p:nvSpPr>
          <p:cNvPr id="16" name="Shape 11"/>
          <p:cNvSpPr/>
          <p:nvPr/>
        </p:nvSpPr>
        <p:spPr>
          <a:xfrm>
            <a:off x="502920" y="5221224"/>
            <a:ext cx="475488" cy="475488"/>
          </a:xfrm>
          <a:prstGeom prst="ellipse">
            <a:avLst/>
          </a:prstGeom>
          <a:solidFill>
            <a:srgbClr val="EAF5F4"/>
          </a:solidFill>
          <a:ln/>
        </p:spPr>
        <p:txBody>
          <a:bodyPr/>
          <a:lstStyle/>
          <a:p>
            <a:endParaRPr lang="en-US"/>
          </a:p>
        </p:txBody>
      </p:sp>
      <p:pic>
        <p:nvPicPr>
          <p:cNvPr id="17" name="Image 3" descr="icons/dashboard_028090.png"/>
          <p:cNvPicPr>
            <a:picLocks noChangeAspect="1"/>
          </p:cNvPicPr>
          <p:nvPr/>
        </p:nvPicPr>
        <p:blipFill>
          <a:blip r:embed="rId7"/>
          <a:stretch>
            <a:fillRect/>
          </a:stretch>
        </p:blipFill>
        <p:spPr>
          <a:xfrm>
            <a:off x="621792" y="5340096"/>
            <a:ext cx="237744" cy="237744"/>
          </a:xfrm>
          <a:prstGeom prst="rect">
            <a:avLst/>
          </a:prstGeom>
        </p:spPr>
      </p:pic>
      <p:sp>
        <p:nvSpPr>
          <p:cNvPr id="18" name="Text 12"/>
          <p:cNvSpPr/>
          <p:nvPr/>
        </p:nvSpPr>
        <p:spPr>
          <a:xfrm>
            <a:off x="1143000" y="5202936"/>
            <a:ext cx="4114800" cy="292608"/>
          </a:xfrm>
          <a:prstGeom prst="rect">
            <a:avLst/>
          </a:prstGeom>
          <a:noFill/>
          <a:ln/>
        </p:spPr>
        <p:txBody>
          <a:bodyPr wrap="square" rtlCol="0" anchor="ctr"/>
          <a:lstStyle/>
          <a:p>
            <a:pPr marL="0" indent="0">
              <a:buNone/>
            </a:pPr>
            <a:r>
              <a:rPr lang="en-US" sz="1300" b="1" dirty="0">
                <a:solidFill>
                  <a:srgbClr val="0B2E33"/>
                </a:solidFill>
                <a:latin typeface="Calibri" pitchFamily="34" charset="0"/>
                <a:ea typeface="Calibri" pitchFamily="34" charset="-122"/>
                <a:cs typeface="Calibri" pitchFamily="34" charset="-120"/>
              </a:rPr>
              <a:t>One panel, full visibility</a:t>
            </a:r>
            <a:endParaRPr lang="en-US" sz="1300" dirty="0"/>
          </a:p>
        </p:txBody>
      </p:sp>
      <p:sp>
        <p:nvSpPr>
          <p:cNvPr id="19" name="Text 13"/>
          <p:cNvSpPr/>
          <p:nvPr/>
        </p:nvSpPr>
        <p:spPr>
          <a:xfrm>
            <a:off x="1143000" y="5468112"/>
            <a:ext cx="4114800" cy="274320"/>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Track usage against your caps live.</a:t>
            </a:r>
            <a:endParaRPr lang="en-US" sz="1050" dirty="0"/>
          </a:p>
        </p:txBody>
      </p:sp>
      <p:sp>
        <p:nvSpPr>
          <p:cNvPr id="20" name="Shape 14"/>
          <p:cNvSpPr/>
          <p:nvPr/>
        </p:nvSpPr>
        <p:spPr>
          <a:xfrm>
            <a:off x="6217920" y="1243584"/>
            <a:ext cx="5532120" cy="4892040"/>
          </a:xfrm>
          <a:prstGeom prst="roundRect">
            <a:avLst>
              <a:gd name="adj" fmla="val 2991"/>
            </a:avLst>
          </a:prstGeom>
          <a:solidFill>
            <a:srgbClr val="0B2E33">
              <a:alpha val="10000"/>
            </a:srgbClr>
          </a:solidFill>
          <a:ln/>
        </p:spPr>
        <p:txBody>
          <a:bodyPr/>
          <a:lstStyle/>
          <a:p>
            <a:endParaRPr lang="en-US"/>
          </a:p>
        </p:txBody>
      </p:sp>
      <p:sp>
        <p:nvSpPr>
          <p:cNvPr id="21" name="Shape 15"/>
          <p:cNvSpPr/>
          <p:nvPr/>
        </p:nvSpPr>
        <p:spPr>
          <a:xfrm>
            <a:off x="6126480" y="1097280"/>
            <a:ext cx="5532120" cy="4892040"/>
          </a:xfrm>
          <a:prstGeom prst="roundRect">
            <a:avLst>
              <a:gd name="adj" fmla="val 2991"/>
            </a:avLst>
          </a:prstGeom>
          <a:solidFill>
            <a:srgbClr val="FFFFFF"/>
          </a:solidFill>
          <a:ln w="12700">
            <a:solidFill>
              <a:srgbClr val="E1ECEC"/>
            </a:solidFill>
            <a:prstDash val="solid"/>
          </a:ln>
        </p:spPr>
        <p:txBody>
          <a:bodyPr/>
          <a:lstStyle/>
          <a:p>
            <a:endParaRPr lang="en-US"/>
          </a:p>
        </p:txBody>
      </p:sp>
      <p:sp>
        <p:nvSpPr>
          <p:cNvPr id="22" name="Shape 16"/>
          <p:cNvSpPr/>
          <p:nvPr/>
        </p:nvSpPr>
        <p:spPr>
          <a:xfrm>
            <a:off x="6419088" y="1389888"/>
            <a:ext cx="420624" cy="420624"/>
          </a:xfrm>
          <a:prstGeom prst="roundRect">
            <a:avLst>
              <a:gd name="adj" fmla="val 21739"/>
            </a:avLst>
          </a:prstGeom>
          <a:solidFill>
            <a:srgbClr val="028090"/>
          </a:solidFill>
          <a:ln/>
        </p:spPr>
        <p:txBody>
          <a:bodyPr/>
          <a:lstStyle/>
          <a:p>
            <a:endParaRPr lang="en-US"/>
          </a:p>
        </p:txBody>
      </p:sp>
      <p:sp>
        <p:nvSpPr>
          <p:cNvPr id="23" name="Text 17"/>
          <p:cNvSpPr/>
          <p:nvPr/>
        </p:nvSpPr>
        <p:spPr>
          <a:xfrm>
            <a:off x="6419088" y="1389888"/>
            <a:ext cx="420624" cy="420624"/>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N</a:t>
            </a:r>
            <a:endParaRPr lang="en-US" sz="1600" dirty="0"/>
          </a:p>
        </p:txBody>
      </p:sp>
      <p:sp>
        <p:nvSpPr>
          <p:cNvPr id="24" name="Text 18"/>
          <p:cNvSpPr/>
          <p:nvPr/>
        </p:nvSpPr>
        <p:spPr>
          <a:xfrm>
            <a:off x="6949440" y="1371600"/>
            <a:ext cx="2743200" cy="274320"/>
          </a:xfrm>
          <a:prstGeom prst="rect">
            <a:avLst/>
          </a:prstGeom>
          <a:noFill/>
          <a:ln/>
        </p:spPr>
        <p:txBody>
          <a:bodyPr wrap="square" rtlCol="0" anchor="ctr"/>
          <a:lstStyle/>
          <a:p>
            <a:pPr marL="0" indent="0">
              <a:buNone/>
            </a:pPr>
            <a:r>
              <a:rPr lang="en-US" sz="1350" b="1" dirty="0">
                <a:solidFill>
                  <a:srgbClr val="0B2E33"/>
                </a:solidFill>
                <a:latin typeface="Calibri" pitchFamily="34" charset="0"/>
                <a:ea typeface="Calibri" pitchFamily="34" charset="-122"/>
                <a:cs typeface="Calibri" pitchFamily="34" charset="-120"/>
              </a:rPr>
              <a:t>Northwind Social</a:t>
            </a:r>
            <a:endParaRPr lang="en-US" sz="1350" dirty="0"/>
          </a:p>
        </p:txBody>
      </p:sp>
      <p:sp>
        <p:nvSpPr>
          <p:cNvPr id="25" name="Text 19"/>
          <p:cNvSpPr/>
          <p:nvPr/>
        </p:nvSpPr>
        <p:spPr>
          <a:xfrm>
            <a:off x="6949440" y="1627632"/>
            <a:ext cx="2743200" cy="228600"/>
          </a:xfrm>
          <a:prstGeom prst="rect">
            <a:avLst/>
          </a:prstGeom>
          <a:noFill/>
          <a:ln/>
        </p:spPr>
        <p:txBody>
          <a:bodyPr wrap="square" rtlCol="0" anchor="ctr"/>
          <a:lstStyle/>
          <a:p>
            <a:pPr marL="0" indent="0">
              <a:buNone/>
            </a:pPr>
            <a:r>
              <a:rPr lang="en-US" sz="950" dirty="0">
                <a:solidFill>
                  <a:srgbClr val="5A7679"/>
                </a:solidFill>
                <a:latin typeface="Calibri" pitchFamily="34" charset="0"/>
                <a:ea typeface="Calibri" pitchFamily="34" charset="-122"/>
                <a:cs typeface="Calibri" pitchFamily="34" charset="-120"/>
              </a:rPr>
              <a:t>Partner Panel</a:t>
            </a:r>
            <a:endParaRPr lang="en-US" sz="950" dirty="0"/>
          </a:p>
        </p:txBody>
      </p:sp>
      <p:sp>
        <p:nvSpPr>
          <p:cNvPr id="26" name="Shape 20"/>
          <p:cNvSpPr/>
          <p:nvPr/>
        </p:nvSpPr>
        <p:spPr>
          <a:xfrm>
            <a:off x="10607040" y="1463040"/>
            <a:ext cx="758952" cy="310896"/>
          </a:xfrm>
          <a:prstGeom prst="roundRect">
            <a:avLst>
              <a:gd name="adj" fmla="val 50000"/>
            </a:avLst>
          </a:prstGeom>
          <a:solidFill>
            <a:srgbClr val="E4F7EE"/>
          </a:solidFill>
          <a:ln/>
        </p:spPr>
        <p:txBody>
          <a:bodyPr/>
          <a:lstStyle/>
          <a:p>
            <a:endParaRPr lang="en-US"/>
          </a:p>
        </p:txBody>
      </p:sp>
      <p:sp>
        <p:nvSpPr>
          <p:cNvPr id="27" name="Shape 21"/>
          <p:cNvSpPr/>
          <p:nvPr/>
        </p:nvSpPr>
        <p:spPr>
          <a:xfrm>
            <a:off x="10725912" y="1595628"/>
            <a:ext cx="91440" cy="91440"/>
          </a:xfrm>
          <a:prstGeom prst="ellipse">
            <a:avLst/>
          </a:prstGeom>
          <a:solidFill>
            <a:srgbClr val="02C39A"/>
          </a:solidFill>
          <a:ln/>
        </p:spPr>
        <p:txBody>
          <a:bodyPr/>
          <a:lstStyle/>
          <a:p>
            <a:endParaRPr lang="en-US"/>
          </a:p>
        </p:txBody>
      </p:sp>
      <p:sp>
        <p:nvSpPr>
          <p:cNvPr id="28" name="Text 22"/>
          <p:cNvSpPr/>
          <p:nvPr/>
        </p:nvSpPr>
        <p:spPr>
          <a:xfrm>
            <a:off x="10853928" y="1463040"/>
            <a:ext cx="457200" cy="310896"/>
          </a:xfrm>
          <a:prstGeom prst="rect">
            <a:avLst/>
          </a:prstGeom>
          <a:noFill/>
          <a:ln/>
        </p:spPr>
        <p:txBody>
          <a:bodyPr wrap="square" rtlCol="0" anchor="ctr"/>
          <a:lstStyle/>
          <a:p>
            <a:pPr marL="0" indent="0">
              <a:buNone/>
            </a:pPr>
            <a:r>
              <a:rPr lang="en-US" sz="1000" b="1" dirty="0">
                <a:solidFill>
                  <a:srgbClr val="0C7A4E"/>
                </a:solidFill>
                <a:latin typeface="Calibri" pitchFamily="34" charset="0"/>
                <a:ea typeface="Calibri" pitchFamily="34" charset="-122"/>
                <a:cs typeface="Calibri" pitchFamily="34" charset="-120"/>
              </a:rPr>
              <a:t>Live</a:t>
            </a:r>
            <a:endParaRPr lang="en-US" sz="1000" dirty="0"/>
          </a:p>
        </p:txBody>
      </p:sp>
      <p:sp>
        <p:nvSpPr>
          <p:cNvPr id="29" name="Shape 23"/>
          <p:cNvSpPr/>
          <p:nvPr/>
        </p:nvSpPr>
        <p:spPr>
          <a:xfrm>
            <a:off x="6419088" y="2029968"/>
            <a:ext cx="4946904" cy="0"/>
          </a:xfrm>
          <a:prstGeom prst="line">
            <a:avLst/>
          </a:prstGeom>
          <a:noFill/>
          <a:ln w="12700">
            <a:solidFill>
              <a:srgbClr val="E1ECEC"/>
            </a:solidFill>
            <a:prstDash val="solid"/>
          </a:ln>
        </p:spPr>
        <p:txBody>
          <a:bodyPr/>
          <a:lstStyle/>
          <a:p>
            <a:endParaRPr lang="en-US"/>
          </a:p>
        </p:txBody>
      </p:sp>
      <p:sp>
        <p:nvSpPr>
          <p:cNvPr id="30" name="Shape 24"/>
          <p:cNvSpPr/>
          <p:nvPr/>
        </p:nvSpPr>
        <p:spPr>
          <a:xfrm>
            <a:off x="6419088" y="2267712"/>
            <a:ext cx="2345436" cy="1097280"/>
          </a:xfrm>
          <a:prstGeom prst="roundRect">
            <a:avLst>
              <a:gd name="adj" fmla="val 8333"/>
            </a:avLst>
          </a:prstGeom>
          <a:solidFill>
            <a:srgbClr val="F3F9F9"/>
          </a:solidFill>
          <a:ln/>
        </p:spPr>
        <p:txBody>
          <a:bodyPr/>
          <a:lstStyle/>
          <a:p>
            <a:endParaRPr lang="en-US"/>
          </a:p>
        </p:txBody>
      </p:sp>
      <p:sp>
        <p:nvSpPr>
          <p:cNvPr id="31" name="Text 25"/>
          <p:cNvSpPr/>
          <p:nvPr/>
        </p:nvSpPr>
        <p:spPr>
          <a:xfrm>
            <a:off x="6583680" y="2395728"/>
            <a:ext cx="2016252" cy="201168"/>
          </a:xfrm>
          <a:prstGeom prst="rect">
            <a:avLst/>
          </a:prstGeom>
          <a:noFill/>
          <a:ln/>
        </p:spPr>
        <p:txBody>
          <a:bodyPr wrap="square" rtlCol="0" anchor="ctr"/>
          <a:lstStyle/>
          <a:p>
            <a:pPr marL="0" indent="0">
              <a:buNone/>
            </a:pPr>
            <a:r>
              <a:rPr lang="en-US" sz="900" b="1" kern="0" spc="100" dirty="0">
                <a:solidFill>
                  <a:srgbClr val="5A7679"/>
                </a:solidFill>
                <a:latin typeface="Calibri" pitchFamily="34" charset="0"/>
                <a:ea typeface="Calibri" pitchFamily="34" charset="-122"/>
                <a:cs typeface="Calibri" pitchFamily="34" charset="-120"/>
              </a:rPr>
              <a:t>LICENSES</a:t>
            </a:r>
            <a:endParaRPr lang="en-US" sz="900" dirty="0"/>
          </a:p>
        </p:txBody>
      </p:sp>
      <p:sp>
        <p:nvSpPr>
          <p:cNvPr id="32" name="Text 26"/>
          <p:cNvSpPr/>
          <p:nvPr/>
        </p:nvSpPr>
        <p:spPr>
          <a:xfrm>
            <a:off x="6583680" y="2606040"/>
            <a:ext cx="2016252" cy="384048"/>
          </a:xfrm>
          <a:prstGeom prst="rect">
            <a:avLst/>
          </a:prstGeom>
          <a:noFill/>
          <a:ln/>
        </p:spPr>
        <p:txBody>
          <a:bodyPr wrap="square" rtlCol="0" anchor="ctr"/>
          <a:lstStyle/>
          <a:p>
            <a:pPr marL="0" indent="0">
              <a:buNone/>
            </a:pPr>
            <a:r>
              <a:rPr lang="en-US" sz="2100" b="1" dirty="0">
                <a:solidFill>
                  <a:srgbClr val="028090"/>
                </a:solidFill>
                <a:latin typeface="Cambria" pitchFamily="34" charset="0"/>
                <a:ea typeface="Cambria" pitchFamily="34" charset="-122"/>
                <a:cs typeface="Cambria" pitchFamily="34" charset="-120"/>
              </a:rPr>
              <a:t>Unlimited</a:t>
            </a:r>
            <a:endParaRPr lang="en-US" sz="2100" dirty="0"/>
          </a:p>
        </p:txBody>
      </p:sp>
      <p:sp>
        <p:nvSpPr>
          <p:cNvPr id="33" name="Text 27"/>
          <p:cNvSpPr/>
          <p:nvPr/>
        </p:nvSpPr>
        <p:spPr>
          <a:xfrm>
            <a:off x="6583680" y="3017520"/>
            <a:ext cx="2016252" cy="256032"/>
          </a:xfrm>
          <a:prstGeom prst="rect">
            <a:avLst/>
          </a:prstGeom>
          <a:noFill/>
          <a:ln/>
        </p:spPr>
        <p:txBody>
          <a:bodyPr wrap="square" rtlCol="0" anchor="ctr"/>
          <a:lstStyle/>
          <a:p>
            <a:pPr marL="0" indent="0">
              <a:buNone/>
            </a:pPr>
            <a:r>
              <a:rPr lang="en-US" sz="1000" dirty="0">
                <a:solidFill>
                  <a:srgbClr val="5A7679"/>
                </a:solidFill>
                <a:latin typeface="Calibri" pitchFamily="34" charset="0"/>
                <a:ea typeface="Calibri" pitchFamily="34" charset="-122"/>
                <a:cs typeface="Calibri" pitchFamily="34" charset="-120"/>
              </a:rPr>
              <a:t>34 issued</a:t>
            </a:r>
            <a:endParaRPr lang="en-US" sz="1000" dirty="0"/>
          </a:p>
        </p:txBody>
      </p:sp>
      <p:sp>
        <p:nvSpPr>
          <p:cNvPr id="34" name="Shape 28"/>
          <p:cNvSpPr/>
          <p:nvPr/>
        </p:nvSpPr>
        <p:spPr>
          <a:xfrm>
            <a:off x="9020556" y="2267712"/>
            <a:ext cx="2345436" cy="1097280"/>
          </a:xfrm>
          <a:prstGeom prst="roundRect">
            <a:avLst>
              <a:gd name="adj" fmla="val 8333"/>
            </a:avLst>
          </a:prstGeom>
          <a:solidFill>
            <a:srgbClr val="F3F9F9"/>
          </a:solidFill>
          <a:ln/>
        </p:spPr>
        <p:txBody>
          <a:bodyPr/>
          <a:lstStyle/>
          <a:p>
            <a:endParaRPr lang="en-US"/>
          </a:p>
        </p:txBody>
      </p:sp>
      <p:sp>
        <p:nvSpPr>
          <p:cNvPr id="35" name="Text 29"/>
          <p:cNvSpPr/>
          <p:nvPr/>
        </p:nvSpPr>
        <p:spPr>
          <a:xfrm>
            <a:off x="9185148" y="2395728"/>
            <a:ext cx="2016252" cy="201168"/>
          </a:xfrm>
          <a:prstGeom prst="rect">
            <a:avLst/>
          </a:prstGeom>
          <a:noFill/>
          <a:ln/>
        </p:spPr>
        <p:txBody>
          <a:bodyPr wrap="square" rtlCol="0" anchor="ctr"/>
          <a:lstStyle/>
          <a:p>
            <a:pPr marL="0" indent="0">
              <a:buNone/>
            </a:pPr>
            <a:r>
              <a:rPr lang="en-US" sz="850" b="1" kern="0" spc="50" dirty="0">
                <a:solidFill>
                  <a:srgbClr val="5A7679"/>
                </a:solidFill>
                <a:latin typeface="Calibri" pitchFamily="34" charset="0"/>
                <a:ea typeface="Calibri" pitchFamily="34" charset="-122"/>
                <a:cs typeface="Calibri" pitchFamily="34" charset="-120"/>
              </a:rPr>
              <a:t>AI CREDITS · CAP 60K</a:t>
            </a:r>
            <a:endParaRPr lang="en-US" sz="850" dirty="0"/>
          </a:p>
        </p:txBody>
      </p:sp>
      <p:sp>
        <p:nvSpPr>
          <p:cNvPr id="36" name="Text 30"/>
          <p:cNvSpPr/>
          <p:nvPr/>
        </p:nvSpPr>
        <p:spPr>
          <a:xfrm>
            <a:off x="9185148" y="2606040"/>
            <a:ext cx="2016252" cy="384048"/>
          </a:xfrm>
          <a:prstGeom prst="rect">
            <a:avLst/>
          </a:prstGeom>
          <a:noFill/>
          <a:ln/>
        </p:spPr>
        <p:txBody>
          <a:bodyPr wrap="square" rtlCol="0" anchor="ctr"/>
          <a:lstStyle/>
          <a:p>
            <a:pPr marL="0" indent="0">
              <a:buNone/>
            </a:pPr>
            <a:r>
              <a:rPr lang="en-US" sz="2100" b="1" dirty="0">
                <a:solidFill>
                  <a:srgbClr val="028090"/>
                </a:solidFill>
                <a:latin typeface="Cambria" pitchFamily="34" charset="0"/>
                <a:ea typeface="Cambria" pitchFamily="34" charset="-122"/>
                <a:cs typeface="Cambria" pitchFamily="34" charset="-120"/>
              </a:rPr>
              <a:t>41.2k</a:t>
            </a:r>
            <a:endParaRPr lang="en-US" sz="2100" dirty="0"/>
          </a:p>
        </p:txBody>
      </p:sp>
      <p:sp>
        <p:nvSpPr>
          <p:cNvPr id="37" name="Text 31"/>
          <p:cNvSpPr/>
          <p:nvPr/>
        </p:nvSpPr>
        <p:spPr>
          <a:xfrm>
            <a:off x="9185148" y="3017520"/>
            <a:ext cx="2016252" cy="182880"/>
          </a:xfrm>
          <a:prstGeom prst="rect">
            <a:avLst/>
          </a:prstGeom>
          <a:noFill/>
          <a:ln/>
        </p:spPr>
        <p:txBody>
          <a:bodyPr wrap="square" rtlCol="0" anchor="ctr"/>
          <a:lstStyle/>
          <a:p>
            <a:pPr marL="0" indent="0">
              <a:buNone/>
            </a:pPr>
            <a:r>
              <a:rPr lang="en-US" sz="950" dirty="0">
                <a:solidFill>
                  <a:srgbClr val="5A7679"/>
                </a:solidFill>
                <a:latin typeface="Calibri" pitchFamily="34" charset="0"/>
                <a:ea typeface="Calibri" pitchFamily="34" charset="-122"/>
                <a:cs typeface="Calibri" pitchFamily="34" charset="-120"/>
              </a:rPr>
              <a:t>used this month</a:t>
            </a:r>
            <a:endParaRPr lang="en-US" sz="950" dirty="0"/>
          </a:p>
        </p:txBody>
      </p:sp>
      <p:sp>
        <p:nvSpPr>
          <p:cNvPr id="38" name="Shape 32"/>
          <p:cNvSpPr/>
          <p:nvPr/>
        </p:nvSpPr>
        <p:spPr>
          <a:xfrm>
            <a:off x="9185148" y="3218688"/>
            <a:ext cx="2016252" cy="73152"/>
          </a:xfrm>
          <a:prstGeom prst="roundRect">
            <a:avLst>
              <a:gd name="adj" fmla="val 50000"/>
            </a:avLst>
          </a:prstGeom>
          <a:solidFill>
            <a:srgbClr val="DCEDEC"/>
          </a:solidFill>
          <a:ln/>
        </p:spPr>
        <p:txBody>
          <a:bodyPr/>
          <a:lstStyle/>
          <a:p>
            <a:endParaRPr lang="en-US"/>
          </a:p>
        </p:txBody>
      </p:sp>
      <p:sp>
        <p:nvSpPr>
          <p:cNvPr id="39" name="Shape 33"/>
          <p:cNvSpPr/>
          <p:nvPr/>
        </p:nvSpPr>
        <p:spPr>
          <a:xfrm>
            <a:off x="9185148" y="3218688"/>
            <a:ext cx="1384493" cy="73152"/>
          </a:xfrm>
          <a:prstGeom prst="roundRect">
            <a:avLst>
              <a:gd name="adj" fmla="val 50000"/>
            </a:avLst>
          </a:prstGeom>
          <a:solidFill>
            <a:srgbClr val="02C39A"/>
          </a:solidFill>
          <a:ln/>
        </p:spPr>
        <p:txBody>
          <a:bodyPr/>
          <a:lstStyle/>
          <a:p>
            <a:endParaRPr lang="en-US"/>
          </a:p>
        </p:txBody>
      </p:sp>
      <p:sp>
        <p:nvSpPr>
          <p:cNvPr id="40" name="Text 34"/>
          <p:cNvSpPr/>
          <p:nvPr/>
        </p:nvSpPr>
        <p:spPr>
          <a:xfrm>
            <a:off x="6419088" y="3639312"/>
            <a:ext cx="3657600" cy="228600"/>
          </a:xfrm>
          <a:prstGeom prst="rect">
            <a:avLst/>
          </a:prstGeom>
          <a:noFill/>
          <a:ln/>
        </p:spPr>
        <p:txBody>
          <a:bodyPr wrap="square" rtlCol="0" anchor="ctr"/>
          <a:lstStyle/>
          <a:p>
            <a:pPr marL="0" indent="0">
              <a:buNone/>
            </a:pPr>
            <a:r>
              <a:rPr lang="en-US" sz="950" b="1" kern="0" spc="100" dirty="0">
                <a:solidFill>
                  <a:srgbClr val="5A7679"/>
                </a:solidFill>
                <a:latin typeface="Calibri" pitchFamily="34" charset="0"/>
                <a:ea typeface="Calibri" pitchFamily="34" charset="-122"/>
                <a:cs typeface="Calibri" pitchFamily="34" charset="-120"/>
              </a:rPr>
              <a:t>YOUR PLANS · 34 CLIENTS</a:t>
            </a:r>
            <a:endParaRPr lang="en-US" sz="950" dirty="0"/>
          </a:p>
        </p:txBody>
      </p:sp>
      <p:sp>
        <p:nvSpPr>
          <p:cNvPr id="41" name="Shape 35"/>
          <p:cNvSpPr/>
          <p:nvPr/>
        </p:nvSpPr>
        <p:spPr>
          <a:xfrm>
            <a:off x="6419088" y="3968496"/>
            <a:ext cx="4946904" cy="457200"/>
          </a:xfrm>
          <a:prstGeom prst="roundRect">
            <a:avLst>
              <a:gd name="adj" fmla="val 16000"/>
            </a:avLst>
          </a:prstGeom>
          <a:solidFill>
            <a:srgbClr val="FFFFFF"/>
          </a:solidFill>
          <a:ln w="9525">
            <a:solidFill>
              <a:srgbClr val="E1ECEC"/>
            </a:solidFill>
            <a:prstDash val="solid"/>
          </a:ln>
        </p:spPr>
        <p:txBody>
          <a:bodyPr/>
          <a:lstStyle/>
          <a:p>
            <a:endParaRPr lang="en-US"/>
          </a:p>
        </p:txBody>
      </p:sp>
      <p:sp>
        <p:nvSpPr>
          <p:cNvPr id="42" name="Shape 36"/>
          <p:cNvSpPr/>
          <p:nvPr/>
        </p:nvSpPr>
        <p:spPr>
          <a:xfrm>
            <a:off x="6419088" y="4069080"/>
            <a:ext cx="54864" cy="256032"/>
          </a:xfrm>
          <a:prstGeom prst="roundRect">
            <a:avLst>
              <a:gd name="adj" fmla="val 50000"/>
            </a:avLst>
          </a:prstGeom>
          <a:solidFill>
            <a:srgbClr val="02C39A"/>
          </a:solidFill>
          <a:ln/>
        </p:spPr>
        <p:txBody>
          <a:bodyPr/>
          <a:lstStyle/>
          <a:p>
            <a:endParaRPr lang="en-US"/>
          </a:p>
        </p:txBody>
      </p:sp>
      <p:sp>
        <p:nvSpPr>
          <p:cNvPr id="43" name="Text 37"/>
          <p:cNvSpPr/>
          <p:nvPr/>
        </p:nvSpPr>
        <p:spPr>
          <a:xfrm>
            <a:off x="6601968" y="3968496"/>
            <a:ext cx="1463040" cy="457200"/>
          </a:xfrm>
          <a:prstGeom prst="rect">
            <a:avLst/>
          </a:prstGeom>
          <a:noFill/>
          <a:ln/>
        </p:spPr>
        <p:txBody>
          <a:bodyPr wrap="square" rtlCol="0" anchor="ctr"/>
          <a:lstStyle/>
          <a:p>
            <a:pPr marL="0" indent="0">
              <a:buNone/>
            </a:pPr>
            <a:r>
              <a:rPr lang="en-US" sz="1200" b="1" dirty="0">
                <a:solidFill>
                  <a:srgbClr val="0B2E33"/>
                </a:solidFill>
                <a:latin typeface="Calibri" pitchFamily="34" charset="0"/>
                <a:ea typeface="Calibri" pitchFamily="34" charset="-122"/>
                <a:cs typeface="Calibri" pitchFamily="34" charset="-120"/>
              </a:rPr>
              <a:t>Starter</a:t>
            </a:r>
            <a:endParaRPr lang="en-US" sz="1200" dirty="0"/>
          </a:p>
        </p:txBody>
      </p:sp>
      <p:sp>
        <p:nvSpPr>
          <p:cNvPr id="44" name="Text 38"/>
          <p:cNvSpPr/>
          <p:nvPr/>
        </p:nvSpPr>
        <p:spPr>
          <a:xfrm>
            <a:off x="8046720" y="3968496"/>
            <a:ext cx="1280160" cy="457200"/>
          </a:xfrm>
          <a:prstGeom prst="rect">
            <a:avLst/>
          </a:prstGeom>
          <a:noFill/>
          <a:ln/>
        </p:spPr>
        <p:txBody>
          <a:bodyPr wrap="square" rtlCol="0" anchor="ctr"/>
          <a:lstStyle/>
          <a:p>
            <a:pPr marL="0" indent="0">
              <a:buNone/>
            </a:pPr>
            <a:r>
              <a:rPr lang="en-US" sz="1100" dirty="0">
                <a:solidFill>
                  <a:srgbClr val="5A7679"/>
                </a:solidFill>
                <a:latin typeface="Calibri" pitchFamily="34" charset="0"/>
                <a:ea typeface="Calibri" pitchFamily="34" charset="-122"/>
                <a:cs typeface="Calibri" pitchFamily="34" charset="-120"/>
              </a:rPr>
              <a:t>$29/mo</a:t>
            </a:r>
            <a:endParaRPr lang="en-US" sz="1100" dirty="0"/>
          </a:p>
        </p:txBody>
      </p:sp>
      <p:sp>
        <p:nvSpPr>
          <p:cNvPr id="45" name="Text 39"/>
          <p:cNvSpPr/>
          <p:nvPr/>
        </p:nvSpPr>
        <p:spPr>
          <a:xfrm>
            <a:off x="9701784" y="3968496"/>
            <a:ext cx="1188720" cy="457200"/>
          </a:xfrm>
          <a:prstGeom prst="rect">
            <a:avLst/>
          </a:prstGeom>
          <a:noFill/>
          <a:ln/>
        </p:spPr>
        <p:txBody>
          <a:bodyPr wrap="square" rtlCol="0" anchor="ctr"/>
          <a:lstStyle/>
          <a:p>
            <a:pPr marL="0" indent="0" algn="r">
              <a:buNone/>
            </a:pPr>
            <a:r>
              <a:rPr lang="en-US" sz="1100" b="1" dirty="0">
                <a:solidFill>
                  <a:srgbClr val="028090"/>
                </a:solidFill>
                <a:latin typeface="Calibri" pitchFamily="34" charset="0"/>
                <a:ea typeface="Calibri" pitchFamily="34" charset="-122"/>
                <a:cs typeface="Calibri" pitchFamily="34" charset="-120"/>
              </a:rPr>
              <a:t>12 issued</a:t>
            </a:r>
            <a:endParaRPr lang="en-US" sz="1100" dirty="0"/>
          </a:p>
        </p:txBody>
      </p:sp>
      <p:sp>
        <p:nvSpPr>
          <p:cNvPr id="46" name="Shape 40"/>
          <p:cNvSpPr/>
          <p:nvPr/>
        </p:nvSpPr>
        <p:spPr>
          <a:xfrm>
            <a:off x="6419088" y="4498848"/>
            <a:ext cx="4946904" cy="457200"/>
          </a:xfrm>
          <a:prstGeom prst="roundRect">
            <a:avLst>
              <a:gd name="adj" fmla="val 16000"/>
            </a:avLst>
          </a:prstGeom>
          <a:solidFill>
            <a:srgbClr val="FFFFFF"/>
          </a:solidFill>
          <a:ln w="9525">
            <a:solidFill>
              <a:srgbClr val="E1ECEC"/>
            </a:solidFill>
            <a:prstDash val="solid"/>
          </a:ln>
        </p:spPr>
        <p:txBody>
          <a:bodyPr/>
          <a:lstStyle/>
          <a:p>
            <a:endParaRPr lang="en-US"/>
          </a:p>
        </p:txBody>
      </p:sp>
      <p:sp>
        <p:nvSpPr>
          <p:cNvPr id="47" name="Shape 41"/>
          <p:cNvSpPr/>
          <p:nvPr/>
        </p:nvSpPr>
        <p:spPr>
          <a:xfrm>
            <a:off x="6419088" y="4599432"/>
            <a:ext cx="54864" cy="256032"/>
          </a:xfrm>
          <a:prstGeom prst="roundRect">
            <a:avLst>
              <a:gd name="adj" fmla="val 50000"/>
            </a:avLst>
          </a:prstGeom>
          <a:solidFill>
            <a:srgbClr val="02C39A"/>
          </a:solidFill>
          <a:ln/>
        </p:spPr>
        <p:txBody>
          <a:bodyPr/>
          <a:lstStyle/>
          <a:p>
            <a:endParaRPr lang="en-US"/>
          </a:p>
        </p:txBody>
      </p:sp>
      <p:sp>
        <p:nvSpPr>
          <p:cNvPr id="48" name="Text 42"/>
          <p:cNvSpPr/>
          <p:nvPr/>
        </p:nvSpPr>
        <p:spPr>
          <a:xfrm>
            <a:off x="6601968" y="4498848"/>
            <a:ext cx="1463040" cy="457200"/>
          </a:xfrm>
          <a:prstGeom prst="rect">
            <a:avLst/>
          </a:prstGeom>
          <a:noFill/>
          <a:ln/>
        </p:spPr>
        <p:txBody>
          <a:bodyPr wrap="square" rtlCol="0" anchor="ctr"/>
          <a:lstStyle/>
          <a:p>
            <a:pPr marL="0" indent="0">
              <a:buNone/>
            </a:pPr>
            <a:r>
              <a:rPr lang="en-US" sz="1200" b="1" dirty="0">
                <a:solidFill>
                  <a:srgbClr val="0B2E33"/>
                </a:solidFill>
                <a:latin typeface="Calibri" pitchFamily="34" charset="0"/>
                <a:ea typeface="Calibri" pitchFamily="34" charset="-122"/>
                <a:cs typeface="Calibri" pitchFamily="34" charset="-120"/>
              </a:rPr>
              <a:t>Growth</a:t>
            </a:r>
            <a:endParaRPr lang="en-US" sz="1200" dirty="0"/>
          </a:p>
        </p:txBody>
      </p:sp>
      <p:sp>
        <p:nvSpPr>
          <p:cNvPr id="49" name="Text 43"/>
          <p:cNvSpPr/>
          <p:nvPr/>
        </p:nvSpPr>
        <p:spPr>
          <a:xfrm>
            <a:off x="8046720" y="4498848"/>
            <a:ext cx="1280160" cy="457200"/>
          </a:xfrm>
          <a:prstGeom prst="rect">
            <a:avLst/>
          </a:prstGeom>
          <a:noFill/>
          <a:ln/>
        </p:spPr>
        <p:txBody>
          <a:bodyPr wrap="square" rtlCol="0" anchor="ctr"/>
          <a:lstStyle/>
          <a:p>
            <a:pPr marL="0" indent="0">
              <a:buNone/>
            </a:pPr>
            <a:r>
              <a:rPr lang="en-US" sz="1100" dirty="0">
                <a:solidFill>
                  <a:srgbClr val="5A7679"/>
                </a:solidFill>
                <a:latin typeface="Calibri" pitchFamily="34" charset="0"/>
                <a:ea typeface="Calibri" pitchFamily="34" charset="-122"/>
                <a:cs typeface="Calibri" pitchFamily="34" charset="-120"/>
              </a:rPr>
              <a:t>$59/mo</a:t>
            </a:r>
            <a:endParaRPr lang="en-US" sz="1100" dirty="0"/>
          </a:p>
        </p:txBody>
      </p:sp>
      <p:sp>
        <p:nvSpPr>
          <p:cNvPr id="50" name="Text 44"/>
          <p:cNvSpPr/>
          <p:nvPr/>
        </p:nvSpPr>
        <p:spPr>
          <a:xfrm>
            <a:off x="9701784" y="4498848"/>
            <a:ext cx="1188720" cy="457200"/>
          </a:xfrm>
          <a:prstGeom prst="rect">
            <a:avLst/>
          </a:prstGeom>
          <a:noFill/>
          <a:ln/>
        </p:spPr>
        <p:txBody>
          <a:bodyPr wrap="square" rtlCol="0" anchor="ctr"/>
          <a:lstStyle/>
          <a:p>
            <a:pPr marL="0" indent="0" algn="r">
              <a:buNone/>
            </a:pPr>
            <a:r>
              <a:rPr lang="en-US" sz="1100" b="1" dirty="0">
                <a:solidFill>
                  <a:srgbClr val="028090"/>
                </a:solidFill>
                <a:latin typeface="Calibri" pitchFamily="34" charset="0"/>
                <a:ea typeface="Calibri" pitchFamily="34" charset="-122"/>
                <a:cs typeface="Calibri" pitchFamily="34" charset="-120"/>
              </a:rPr>
              <a:t>18 issued</a:t>
            </a:r>
            <a:endParaRPr lang="en-US" sz="1100" dirty="0"/>
          </a:p>
        </p:txBody>
      </p:sp>
      <p:sp>
        <p:nvSpPr>
          <p:cNvPr id="51" name="Shape 45"/>
          <p:cNvSpPr/>
          <p:nvPr/>
        </p:nvSpPr>
        <p:spPr>
          <a:xfrm>
            <a:off x="6419088" y="5029200"/>
            <a:ext cx="4946904" cy="457200"/>
          </a:xfrm>
          <a:prstGeom prst="roundRect">
            <a:avLst>
              <a:gd name="adj" fmla="val 16000"/>
            </a:avLst>
          </a:prstGeom>
          <a:solidFill>
            <a:srgbClr val="FFFFFF"/>
          </a:solidFill>
          <a:ln w="9525">
            <a:solidFill>
              <a:srgbClr val="E1ECEC"/>
            </a:solidFill>
            <a:prstDash val="solid"/>
          </a:ln>
        </p:spPr>
        <p:txBody>
          <a:bodyPr/>
          <a:lstStyle/>
          <a:p>
            <a:endParaRPr lang="en-US"/>
          </a:p>
        </p:txBody>
      </p:sp>
      <p:sp>
        <p:nvSpPr>
          <p:cNvPr id="52" name="Shape 46"/>
          <p:cNvSpPr/>
          <p:nvPr/>
        </p:nvSpPr>
        <p:spPr>
          <a:xfrm>
            <a:off x="6419088" y="5129784"/>
            <a:ext cx="54864" cy="256032"/>
          </a:xfrm>
          <a:prstGeom prst="roundRect">
            <a:avLst>
              <a:gd name="adj" fmla="val 50000"/>
            </a:avLst>
          </a:prstGeom>
          <a:solidFill>
            <a:srgbClr val="02C39A"/>
          </a:solidFill>
          <a:ln/>
        </p:spPr>
        <p:txBody>
          <a:bodyPr/>
          <a:lstStyle/>
          <a:p>
            <a:endParaRPr lang="en-US"/>
          </a:p>
        </p:txBody>
      </p:sp>
      <p:sp>
        <p:nvSpPr>
          <p:cNvPr id="53" name="Text 47"/>
          <p:cNvSpPr/>
          <p:nvPr/>
        </p:nvSpPr>
        <p:spPr>
          <a:xfrm>
            <a:off x="6601968" y="5029200"/>
            <a:ext cx="1463040" cy="457200"/>
          </a:xfrm>
          <a:prstGeom prst="rect">
            <a:avLst/>
          </a:prstGeom>
          <a:noFill/>
          <a:ln/>
        </p:spPr>
        <p:txBody>
          <a:bodyPr wrap="square" rtlCol="0" anchor="ctr"/>
          <a:lstStyle/>
          <a:p>
            <a:pPr marL="0" indent="0">
              <a:buNone/>
            </a:pPr>
            <a:r>
              <a:rPr lang="en-US" sz="1200" b="1" dirty="0">
                <a:solidFill>
                  <a:srgbClr val="0B2E33"/>
                </a:solidFill>
                <a:latin typeface="Calibri" pitchFamily="34" charset="0"/>
                <a:ea typeface="Calibri" pitchFamily="34" charset="-122"/>
                <a:cs typeface="Calibri" pitchFamily="34" charset="-120"/>
              </a:rPr>
              <a:t>Agency</a:t>
            </a:r>
            <a:endParaRPr lang="en-US" sz="1200" dirty="0"/>
          </a:p>
        </p:txBody>
      </p:sp>
      <p:sp>
        <p:nvSpPr>
          <p:cNvPr id="54" name="Text 48"/>
          <p:cNvSpPr/>
          <p:nvPr/>
        </p:nvSpPr>
        <p:spPr>
          <a:xfrm>
            <a:off x="8046720" y="5029200"/>
            <a:ext cx="1280160" cy="457200"/>
          </a:xfrm>
          <a:prstGeom prst="rect">
            <a:avLst/>
          </a:prstGeom>
          <a:noFill/>
          <a:ln/>
        </p:spPr>
        <p:txBody>
          <a:bodyPr wrap="square" rtlCol="0" anchor="ctr"/>
          <a:lstStyle/>
          <a:p>
            <a:pPr marL="0" indent="0">
              <a:buNone/>
            </a:pPr>
            <a:r>
              <a:rPr lang="en-US" sz="1100" dirty="0">
                <a:solidFill>
                  <a:srgbClr val="5A7679"/>
                </a:solidFill>
                <a:latin typeface="Calibri" pitchFamily="34" charset="0"/>
                <a:ea typeface="Calibri" pitchFamily="34" charset="-122"/>
                <a:cs typeface="Calibri" pitchFamily="34" charset="-120"/>
              </a:rPr>
              <a:t>$149/mo</a:t>
            </a:r>
            <a:endParaRPr lang="en-US" sz="1100" dirty="0"/>
          </a:p>
        </p:txBody>
      </p:sp>
      <p:sp>
        <p:nvSpPr>
          <p:cNvPr id="55" name="Text 49"/>
          <p:cNvSpPr/>
          <p:nvPr/>
        </p:nvSpPr>
        <p:spPr>
          <a:xfrm>
            <a:off x="9701784" y="5029200"/>
            <a:ext cx="1188720" cy="457200"/>
          </a:xfrm>
          <a:prstGeom prst="rect">
            <a:avLst/>
          </a:prstGeom>
          <a:noFill/>
          <a:ln/>
        </p:spPr>
        <p:txBody>
          <a:bodyPr wrap="square" rtlCol="0" anchor="ctr"/>
          <a:lstStyle/>
          <a:p>
            <a:pPr marL="0" indent="0" algn="r">
              <a:buNone/>
            </a:pPr>
            <a:r>
              <a:rPr lang="en-US" sz="1100" b="1" dirty="0">
                <a:solidFill>
                  <a:srgbClr val="028090"/>
                </a:solidFill>
                <a:latin typeface="Calibri" pitchFamily="34" charset="0"/>
                <a:ea typeface="Calibri" pitchFamily="34" charset="-122"/>
                <a:cs typeface="Calibri" pitchFamily="34" charset="-120"/>
              </a:rPr>
              <a:t>4 issued</a:t>
            </a:r>
            <a:endParaRPr lang="en-US" sz="1100" dirty="0"/>
          </a:p>
        </p:txBody>
      </p:sp>
      <p:sp>
        <p:nvSpPr>
          <p:cNvPr id="56" name="Text 50"/>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01 — Overview</a:t>
            </a:r>
            <a:endParaRPr lang="en-US" sz="900" dirty="0"/>
          </a:p>
        </p:txBody>
      </p:sp>
      <p:sp>
        <p:nvSpPr>
          <p:cNvPr id="57" name="Text 51"/>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02920" y="964692"/>
            <a:ext cx="118872" cy="118872"/>
          </a:xfrm>
          <a:prstGeom prst="ellipse">
            <a:avLst/>
          </a:prstGeom>
          <a:solidFill>
            <a:srgbClr val="02C39A"/>
          </a:solidFill>
          <a:ln/>
        </p:spPr>
        <p:txBody>
          <a:bodyPr/>
          <a:lstStyle/>
          <a:p>
            <a:endParaRPr lang="en-US"/>
          </a:p>
        </p:txBody>
      </p:sp>
      <p:sp>
        <p:nvSpPr>
          <p:cNvPr id="5" name="Text 2"/>
          <p:cNvSpPr/>
          <p:nvPr/>
        </p:nvSpPr>
        <p:spPr>
          <a:xfrm>
            <a:off x="722376" y="8686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HOW IT WORKS</a:t>
            </a:r>
            <a:endParaRPr lang="en-US" sz="1200" dirty="0"/>
          </a:p>
        </p:txBody>
      </p:sp>
      <p:sp>
        <p:nvSpPr>
          <p:cNvPr id="6" name="Text 3"/>
          <p:cNvSpPr/>
          <p:nvPr/>
        </p:nvSpPr>
        <p:spPr>
          <a:xfrm>
            <a:off x="502920" y="1280160"/>
            <a:ext cx="10058400" cy="640080"/>
          </a:xfrm>
          <a:prstGeom prst="rect">
            <a:avLst/>
          </a:prstGeom>
          <a:noFill/>
          <a:ln/>
        </p:spPr>
        <p:txBody>
          <a:bodyPr wrap="square" rtlCol="0" anchor="ctr"/>
          <a:lstStyle/>
          <a:p>
            <a:pPr marL="0" indent="0">
              <a:buNone/>
            </a:pPr>
            <a:r>
              <a:rPr lang="en-US" sz="2900" b="1" dirty="0">
                <a:solidFill>
                  <a:srgbClr val="0B2E33"/>
                </a:solidFill>
                <a:latin typeface="Cambria" pitchFamily="34" charset="0"/>
                <a:ea typeface="Cambria" pitchFamily="34" charset="-122"/>
                <a:cs typeface="Cambria" pitchFamily="34" charset="-120"/>
              </a:rPr>
              <a:t>From first message to your first client</a:t>
            </a:r>
            <a:endParaRPr lang="en-US" sz="2900" dirty="0"/>
          </a:p>
        </p:txBody>
      </p:sp>
      <p:sp>
        <p:nvSpPr>
          <p:cNvPr id="7" name="Shape 4"/>
          <p:cNvSpPr/>
          <p:nvPr/>
        </p:nvSpPr>
        <p:spPr>
          <a:xfrm>
            <a:off x="502920" y="2148840"/>
            <a:ext cx="2590724" cy="4023360"/>
          </a:xfrm>
          <a:prstGeom prst="roundRect">
            <a:avLst>
              <a:gd name="adj" fmla="val 4941"/>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8" name="Text 5"/>
          <p:cNvSpPr/>
          <p:nvPr/>
        </p:nvSpPr>
        <p:spPr>
          <a:xfrm>
            <a:off x="758952" y="2386584"/>
            <a:ext cx="1371600" cy="548640"/>
          </a:xfrm>
          <a:prstGeom prst="rect">
            <a:avLst/>
          </a:prstGeom>
          <a:noFill/>
          <a:ln/>
        </p:spPr>
        <p:txBody>
          <a:bodyPr wrap="square" rtlCol="0" anchor="ctr"/>
          <a:lstStyle/>
          <a:p>
            <a:pPr marL="0" indent="0">
              <a:buNone/>
            </a:pPr>
            <a:r>
              <a:rPr lang="en-US" sz="3000" b="1" dirty="0">
                <a:solidFill>
                  <a:srgbClr val="CDE8E6"/>
                </a:solidFill>
                <a:latin typeface="Cambria" pitchFamily="34" charset="0"/>
                <a:ea typeface="Cambria" pitchFamily="34" charset="-122"/>
                <a:cs typeface="Cambria" pitchFamily="34" charset="-120"/>
              </a:rPr>
              <a:t>01</a:t>
            </a:r>
            <a:endParaRPr lang="en-US" sz="3000" dirty="0"/>
          </a:p>
        </p:txBody>
      </p:sp>
      <p:sp>
        <p:nvSpPr>
          <p:cNvPr id="9" name="Shape 6"/>
          <p:cNvSpPr/>
          <p:nvPr/>
        </p:nvSpPr>
        <p:spPr>
          <a:xfrm>
            <a:off x="2307260" y="2404872"/>
            <a:ext cx="512064" cy="512064"/>
          </a:xfrm>
          <a:prstGeom prst="ellipse">
            <a:avLst/>
          </a:prstGeom>
          <a:solidFill>
            <a:srgbClr val="028090"/>
          </a:solidFill>
          <a:ln/>
        </p:spPr>
        <p:txBody>
          <a:bodyPr/>
          <a:lstStyle/>
          <a:p>
            <a:endParaRPr lang="en-US"/>
          </a:p>
        </p:txBody>
      </p:sp>
      <p:pic>
        <p:nvPicPr>
          <p:cNvPr id="10" name="Image 1" descr="icons/comments_FFFFFF.png"/>
          <p:cNvPicPr>
            <a:picLocks noChangeAspect="1"/>
          </p:cNvPicPr>
          <p:nvPr/>
        </p:nvPicPr>
        <p:blipFill>
          <a:blip r:embed="rId5"/>
          <a:stretch>
            <a:fillRect/>
          </a:stretch>
        </p:blipFill>
        <p:spPr>
          <a:xfrm>
            <a:off x="2435276" y="2532888"/>
            <a:ext cx="256032" cy="256032"/>
          </a:xfrm>
          <a:prstGeom prst="rect">
            <a:avLst/>
          </a:prstGeom>
        </p:spPr>
      </p:pic>
      <p:sp>
        <p:nvSpPr>
          <p:cNvPr id="11" name="Text 7"/>
          <p:cNvSpPr/>
          <p:nvPr/>
        </p:nvSpPr>
        <p:spPr>
          <a:xfrm>
            <a:off x="758952" y="3291840"/>
            <a:ext cx="2078660" cy="685800"/>
          </a:xfrm>
          <a:prstGeom prst="rect">
            <a:avLst/>
          </a:prstGeom>
          <a:noFill/>
          <a:ln/>
        </p:spPr>
        <p:txBody>
          <a:bodyPr wrap="square" rtlCol="0" anchor="ctr"/>
          <a:lstStyle/>
          <a:p>
            <a:pPr marL="0" indent="0">
              <a:lnSpc>
                <a:spcPct val="105000"/>
              </a:lnSpc>
              <a:buNone/>
            </a:pPr>
            <a:r>
              <a:rPr lang="en-US" sz="1350" b="1" dirty="0">
                <a:solidFill>
                  <a:srgbClr val="0B2E33"/>
                </a:solidFill>
                <a:latin typeface="Calibri" pitchFamily="34" charset="0"/>
                <a:ea typeface="Calibri" pitchFamily="34" charset="-122"/>
                <a:cs typeface="Calibri" pitchFamily="34" charset="-120"/>
              </a:rPr>
              <a:t>Tell us about your business</a:t>
            </a:r>
            <a:endParaRPr lang="en-US" sz="1350" dirty="0"/>
          </a:p>
        </p:txBody>
      </p:sp>
      <p:sp>
        <p:nvSpPr>
          <p:cNvPr id="12" name="Shape 8"/>
          <p:cNvSpPr/>
          <p:nvPr/>
        </p:nvSpPr>
        <p:spPr>
          <a:xfrm>
            <a:off x="758952" y="4023360"/>
            <a:ext cx="457200" cy="0"/>
          </a:xfrm>
          <a:prstGeom prst="line">
            <a:avLst/>
          </a:prstGeom>
          <a:noFill/>
          <a:ln w="25400">
            <a:solidFill>
              <a:srgbClr val="02C39A"/>
            </a:solidFill>
            <a:prstDash val="solid"/>
          </a:ln>
        </p:spPr>
        <p:txBody>
          <a:bodyPr/>
          <a:lstStyle/>
          <a:p>
            <a:endParaRPr lang="en-US"/>
          </a:p>
        </p:txBody>
      </p:sp>
      <p:sp>
        <p:nvSpPr>
          <p:cNvPr id="13" name="Text 9"/>
          <p:cNvSpPr/>
          <p:nvPr/>
        </p:nvSpPr>
        <p:spPr>
          <a:xfrm>
            <a:off x="758952" y="4206240"/>
            <a:ext cx="2078660" cy="178308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Reach out with who you sell to and how many clients you expect. We set your account up personally — there's no self-serve signup.</a:t>
            </a:r>
            <a:endParaRPr lang="en-US" sz="1050" dirty="0"/>
          </a:p>
        </p:txBody>
      </p:sp>
      <p:pic>
        <p:nvPicPr>
          <p:cNvPr id="14" name="Image 2" descr="icons/arrow_5FB8B0.png"/>
          <p:cNvPicPr>
            <a:picLocks noChangeAspect="1"/>
          </p:cNvPicPr>
          <p:nvPr/>
        </p:nvPicPr>
        <p:blipFill>
          <a:blip r:embed="rId6"/>
          <a:stretch>
            <a:fillRect/>
          </a:stretch>
        </p:blipFill>
        <p:spPr>
          <a:xfrm>
            <a:off x="3130220" y="4059936"/>
            <a:ext cx="201168" cy="201168"/>
          </a:xfrm>
          <a:prstGeom prst="rect">
            <a:avLst/>
          </a:prstGeom>
        </p:spPr>
      </p:pic>
      <p:sp>
        <p:nvSpPr>
          <p:cNvPr id="15" name="Shape 10"/>
          <p:cNvSpPr/>
          <p:nvPr/>
        </p:nvSpPr>
        <p:spPr>
          <a:xfrm>
            <a:off x="3367964" y="2148840"/>
            <a:ext cx="2590724" cy="4023360"/>
          </a:xfrm>
          <a:prstGeom prst="roundRect">
            <a:avLst>
              <a:gd name="adj" fmla="val 4941"/>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16" name="Text 11"/>
          <p:cNvSpPr/>
          <p:nvPr/>
        </p:nvSpPr>
        <p:spPr>
          <a:xfrm>
            <a:off x="3623996" y="2386584"/>
            <a:ext cx="1371600" cy="548640"/>
          </a:xfrm>
          <a:prstGeom prst="rect">
            <a:avLst/>
          </a:prstGeom>
          <a:noFill/>
          <a:ln/>
        </p:spPr>
        <p:txBody>
          <a:bodyPr wrap="square" rtlCol="0" anchor="ctr"/>
          <a:lstStyle/>
          <a:p>
            <a:pPr marL="0" indent="0">
              <a:buNone/>
            </a:pPr>
            <a:r>
              <a:rPr lang="en-US" sz="3000" b="1" dirty="0">
                <a:solidFill>
                  <a:srgbClr val="CDE8E6"/>
                </a:solidFill>
                <a:latin typeface="Cambria" pitchFamily="34" charset="0"/>
                <a:ea typeface="Cambria" pitchFamily="34" charset="-122"/>
                <a:cs typeface="Cambria" pitchFamily="34" charset="-120"/>
              </a:rPr>
              <a:t>02</a:t>
            </a:r>
            <a:endParaRPr lang="en-US" sz="3000" dirty="0"/>
          </a:p>
        </p:txBody>
      </p:sp>
      <p:sp>
        <p:nvSpPr>
          <p:cNvPr id="17" name="Shape 12"/>
          <p:cNvSpPr/>
          <p:nvPr/>
        </p:nvSpPr>
        <p:spPr>
          <a:xfrm>
            <a:off x="5172304" y="2404872"/>
            <a:ext cx="512064" cy="512064"/>
          </a:xfrm>
          <a:prstGeom prst="ellipse">
            <a:avLst/>
          </a:prstGeom>
          <a:solidFill>
            <a:srgbClr val="028090"/>
          </a:solidFill>
          <a:ln/>
        </p:spPr>
        <p:txBody>
          <a:bodyPr/>
          <a:lstStyle/>
          <a:p>
            <a:endParaRPr lang="en-US"/>
          </a:p>
        </p:txBody>
      </p:sp>
      <p:pic>
        <p:nvPicPr>
          <p:cNvPr id="18" name="Image 3" descr="icons/dashboard_FFFFFF.png"/>
          <p:cNvPicPr>
            <a:picLocks noChangeAspect="1"/>
          </p:cNvPicPr>
          <p:nvPr/>
        </p:nvPicPr>
        <p:blipFill>
          <a:blip r:embed="rId7"/>
          <a:stretch>
            <a:fillRect/>
          </a:stretch>
        </p:blipFill>
        <p:spPr>
          <a:xfrm>
            <a:off x="5300320" y="2532888"/>
            <a:ext cx="256032" cy="256032"/>
          </a:xfrm>
          <a:prstGeom prst="rect">
            <a:avLst/>
          </a:prstGeom>
        </p:spPr>
      </p:pic>
      <p:sp>
        <p:nvSpPr>
          <p:cNvPr id="19" name="Text 13"/>
          <p:cNvSpPr/>
          <p:nvPr/>
        </p:nvSpPr>
        <p:spPr>
          <a:xfrm>
            <a:off x="3623996" y="3291840"/>
            <a:ext cx="2078660" cy="685800"/>
          </a:xfrm>
          <a:prstGeom prst="rect">
            <a:avLst/>
          </a:prstGeom>
          <a:noFill/>
          <a:ln/>
        </p:spPr>
        <p:txBody>
          <a:bodyPr wrap="square" rtlCol="0" anchor="ctr"/>
          <a:lstStyle/>
          <a:p>
            <a:pPr marL="0" indent="0">
              <a:lnSpc>
                <a:spcPct val="105000"/>
              </a:lnSpc>
              <a:buNone/>
            </a:pPr>
            <a:r>
              <a:rPr lang="en-US" sz="1350" b="1" dirty="0">
                <a:solidFill>
                  <a:srgbClr val="0B2E33"/>
                </a:solidFill>
                <a:latin typeface="Calibri" pitchFamily="34" charset="0"/>
                <a:ea typeface="Calibri" pitchFamily="34" charset="-122"/>
                <a:cs typeface="Calibri" pitchFamily="34" charset="-120"/>
              </a:rPr>
              <a:t>Get your Whitelabel Panel</a:t>
            </a:r>
            <a:endParaRPr lang="en-US" sz="1350" dirty="0"/>
          </a:p>
        </p:txBody>
      </p:sp>
      <p:sp>
        <p:nvSpPr>
          <p:cNvPr id="20" name="Shape 14"/>
          <p:cNvSpPr/>
          <p:nvPr/>
        </p:nvSpPr>
        <p:spPr>
          <a:xfrm>
            <a:off x="3623996" y="4023360"/>
            <a:ext cx="457200" cy="0"/>
          </a:xfrm>
          <a:prstGeom prst="line">
            <a:avLst/>
          </a:prstGeom>
          <a:noFill/>
          <a:ln w="25400">
            <a:solidFill>
              <a:srgbClr val="02C39A"/>
            </a:solidFill>
            <a:prstDash val="solid"/>
          </a:ln>
        </p:spPr>
        <p:txBody>
          <a:bodyPr/>
          <a:lstStyle/>
          <a:p>
            <a:endParaRPr lang="en-US"/>
          </a:p>
        </p:txBody>
      </p:sp>
      <p:sp>
        <p:nvSpPr>
          <p:cNvPr id="21" name="Text 15"/>
          <p:cNvSpPr/>
          <p:nvPr/>
        </p:nvSpPr>
        <p:spPr>
          <a:xfrm>
            <a:off x="3623996" y="4206240"/>
            <a:ext cx="2078660" cy="178308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We create your account with unlimited license issuance and an AI-credit cap, then send you your login.</a:t>
            </a:r>
            <a:endParaRPr lang="en-US" sz="1050" dirty="0"/>
          </a:p>
        </p:txBody>
      </p:sp>
      <p:pic>
        <p:nvPicPr>
          <p:cNvPr id="22" name="Image 4" descr="icons/arrow_5FB8B0.png"/>
          <p:cNvPicPr>
            <a:picLocks noChangeAspect="1"/>
          </p:cNvPicPr>
          <p:nvPr/>
        </p:nvPicPr>
        <p:blipFill>
          <a:blip r:embed="rId6"/>
          <a:stretch>
            <a:fillRect/>
          </a:stretch>
        </p:blipFill>
        <p:spPr>
          <a:xfrm>
            <a:off x="5995264" y="4059936"/>
            <a:ext cx="201168" cy="201168"/>
          </a:xfrm>
          <a:prstGeom prst="rect">
            <a:avLst/>
          </a:prstGeom>
        </p:spPr>
      </p:pic>
      <p:sp>
        <p:nvSpPr>
          <p:cNvPr id="23" name="Shape 16"/>
          <p:cNvSpPr/>
          <p:nvPr/>
        </p:nvSpPr>
        <p:spPr>
          <a:xfrm>
            <a:off x="6233008" y="2148840"/>
            <a:ext cx="2590724" cy="4023360"/>
          </a:xfrm>
          <a:prstGeom prst="roundRect">
            <a:avLst>
              <a:gd name="adj" fmla="val 4941"/>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24" name="Text 17"/>
          <p:cNvSpPr/>
          <p:nvPr/>
        </p:nvSpPr>
        <p:spPr>
          <a:xfrm>
            <a:off x="6489040" y="2386584"/>
            <a:ext cx="1371600" cy="548640"/>
          </a:xfrm>
          <a:prstGeom prst="rect">
            <a:avLst/>
          </a:prstGeom>
          <a:noFill/>
          <a:ln/>
        </p:spPr>
        <p:txBody>
          <a:bodyPr wrap="square" rtlCol="0" anchor="ctr"/>
          <a:lstStyle/>
          <a:p>
            <a:pPr marL="0" indent="0">
              <a:buNone/>
            </a:pPr>
            <a:r>
              <a:rPr lang="en-US" sz="3000" b="1" dirty="0">
                <a:solidFill>
                  <a:srgbClr val="CDE8E6"/>
                </a:solidFill>
                <a:latin typeface="Cambria" pitchFamily="34" charset="0"/>
                <a:ea typeface="Cambria" pitchFamily="34" charset="-122"/>
                <a:cs typeface="Cambria" pitchFamily="34" charset="-120"/>
              </a:rPr>
              <a:t>03</a:t>
            </a:r>
            <a:endParaRPr lang="en-US" sz="3000" dirty="0"/>
          </a:p>
        </p:txBody>
      </p:sp>
      <p:sp>
        <p:nvSpPr>
          <p:cNvPr id="25" name="Shape 18"/>
          <p:cNvSpPr/>
          <p:nvPr/>
        </p:nvSpPr>
        <p:spPr>
          <a:xfrm>
            <a:off x="8037347" y="2404872"/>
            <a:ext cx="512064" cy="512064"/>
          </a:xfrm>
          <a:prstGeom prst="ellipse">
            <a:avLst/>
          </a:prstGeom>
          <a:solidFill>
            <a:srgbClr val="028090"/>
          </a:solidFill>
          <a:ln/>
        </p:spPr>
        <p:txBody>
          <a:bodyPr/>
          <a:lstStyle/>
          <a:p>
            <a:endParaRPr lang="en-US"/>
          </a:p>
        </p:txBody>
      </p:sp>
      <p:pic>
        <p:nvPicPr>
          <p:cNvPr id="26" name="Image 5" descr="icons/clipboard_FFFFFF.png"/>
          <p:cNvPicPr>
            <a:picLocks noChangeAspect="1"/>
          </p:cNvPicPr>
          <p:nvPr/>
        </p:nvPicPr>
        <p:blipFill>
          <a:blip r:embed="rId8"/>
          <a:stretch>
            <a:fillRect/>
          </a:stretch>
        </p:blipFill>
        <p:spPr>
          <a:xfrm>
            <a:off x="8165363" y="2532888"/>
            <a:ext cx="256032" cy="256032"/>
          </a:xfrm>
          <a:prstGeom prst="rect">
            <a:avLst/>
          </a:prstGeom>
        </p:spPr>
      </p:pic>
      <p:sp>
        <p:nvSpPr>
          <p:cNvPr id="27" name="Text 19"/>
          <p:cNvSpPr/>
          <p:nvPr/>
        </p:nvSpPr>
        <p:spPr>
          <a:xfrm>
            <a:off x="6489040" y="3291840"/>
            <a:ext cx="2078660" cy="685800"/>
          </a:xfrm>
          <a:prstGeom prst="rect">
            <a:avLst/>
          </a:prstGeom>
          <a:noFill/>
          <a:ln/>
        </p:spPr>
        <p:txBody>
          <a:bodyPr wrap="square" rtlCol="0" anchor="ctr"/>
          <a:lstStyle/>
          <a:p>
            <a:pPr marL="0" indent="0">
              <a:lnSpc>
                <a:spcPct val="105000"/>
              </a:lnSpc>
              <a:buNone/>
            </a:pPr>
            <a:r>
              <a:rPr lang="en-US" sz="1350" b="1" dirty="0">
                <a:solidFill>
                  <a:srgbClr val="0B2E33"/>
                </a:solidFill>
                <a:latin typeface="Calibri" pitchFamily="34" charset="0"/>
                <a:ea typeface="Calibri" pitchFamily="34" charset="-122"/>
                <a:cs typeface="Calibri" pitchFamily="34" charset="-120"/>
              </a:rPr>
              <a:t>Build plans, issue licenses</a:t>
            </a:r>
            <a:endParaRPr lang="en-US" sz="1350" dirty="0"/>
          </a:p>
        </p:txBody>
      </p:sp>
      <p:sp>
        <p:nvSpPr>
          <p:cNvPr id="28" name="Shape 20"/>
          <p:cNvSpPr/>
          <p:nvPr/>
        </p:nvSpPr>
        <p:spPr>
          <a:xfrm>
            <a:off x="6489040" y="4023360"/>
            <a:ext cx="457200" cy="0"/>
          </a:xfrm>
          <a:prstGeom prst="line">
            <a:avLst/>
          </a:prstGeom>
          <a:noFill/>
          <a:ln w="25400">
            <a:solidFill>
              <a:srgbClr val="02C39A"/>
            </a:solidFill>
            <a:prstDash val="solid"/>
          </a:ln>
        </p:spPr>
        <p:txBody>
          <a:bodyPr/>
          <a:lstStyle/>
          <a:p>
            <a:endParaRPr lang="en-US"/>
          </a:p>
        </p:txBody>
      </p:sp>
      <p:sp>
        <p:nvSpPr>
          <p:cNvPr id="29" name="Text 21"/>
          <p:cNvSpPr/>
          <p:nvPr/>
        </p:nvSpPr>
        <p:spPr>
          <a:xfrm>
            <a:off x="6489040" y="4206240"/>
            <a:ext cx="2078660" cy="178308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Create your own pricing tiers, add clients as users, and issue as many licenses as you need.</a:t>
            </a:r>
            <a:endParaRPr lang="en-US" sz="1050" dirty="0"/>
          </a:p>
        </p:txBody>
      </p:sp>
      <p:pic>
        <p:nvPicPr>
          <p:cNvPr id="30" name="Image 6" descr="icons/arrow_5FB8B0.png"/>
          <p:cNvPicPr>
            <a:picLocks noChangeAspect="1"/>
          </p:cNvPicPr>
          <p:nvPr/>
        </p:nvPicPr>
        <p:blipFill>
          <a:blip r:embed="rId6"/>
          <a:stretch>
            <a:fillRect/>
          </a:stretch>
        </p:blipFill>
        <p:spPr>
          <a:xfrm>
            <a:off x="8860307" y="4059936"/>
            <a:ext cx="201168" cy="201168"/>
          </a:xfrm>
          <a:prstGeom prst="rect">
            <a:avLst/>
          </a:prstGeom>
        </p:spPr>
      </p:pic>
      <p:sp>
        <p:nvSpPr>
          <p:cNvPr id="31" name="Shape 22"/>
          <p:cNvSpPr/>
          <p:nvPr/>
        </p:nvSpPr>
        <p:spPr>
          <a:xfrm>
            <a:off x="9098051" y="2148840"/>
            <a:ext cx="2590724" cy="4023360"/>
          </a:xfrm>
          <a:prstGeom prst="roundRect">
            <a:avLst>
              <a:gd name="adj" fmla="val 4941"/>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32" name="Text 23"/>
          <p:cNvSpPr/>
          <p:nvPr/>
        </p:nvSpPr>
        <p:spPr>
          <a:xfrm>
            <a:off x="9354083" y="2386584"/>
            <a:ext cx="1371600" cy="548640"/>
          </a:xfrm>
          <a:prstGeom prst="rect">
            <a:avLst/>
          </a:prstGeom>
          <a:noFill/>
          <a:ln/>
        </p:spPr>
        <p:txBody>
          <a:bodyPr wrap="square" rtlCol="0" anchor="ctr"/>
          <a:lstStyle/>
          <a:p>
            <a:pPr marL="0" indent="0">
              <a:buNone/>
            </a:pPr>
            <a:r>
              <a:rPr lang="en-US" sz="3000" b="1" dirty="0">
                <a:solidFill>
                  <a:srgbClr val="CDE8E6"/>
                </a:solidFill>
                <a:latin typeface="Cambria" pitchFamily="34" charset="0"/>
                <a:ea typeface="Cambria" pitchFamily="34" charset="-122"/>
                <a:cs typeface="Cambria" pitchFamily="34" charset="-120"/>
              </a:rPr>
              <a:t>04</a:t>
            </a:r>
            <a:endParaRPr lang="en-US" sz="3000" dirty="0"/>
          </a:p>
        </p:txBody>
      </p:sp>
      <p:sp>
        <p:nvSpPr>
          <p:cNvPr id="33" name="Shape 24"/>
          <p:cNvSpPr/>
          <p:nvPr/>
        </p:nvSpPr>
        <p:spPr>
          <a:xfrm>
            <a:off x="10902391" y="2404872"/>
            <a:ext cx="512064" cy="512064"/>
          </a:xfrm>
          <a:prstGeom prst="ellipse">
            <a:avLst/>
          </a:prstGeom>
          <a:solidFill>
            <a:srgbClr val="028090"/>
          </a:solidFill>
          <a:ln/>
        </p:spPr>
        <p:txBody>
          <a:bodyPr/>
          <a:lstStyle/>
          <a:p>
            <a:endParaRPr lang="en-US"/>
          </a:p>
        </p:txBody>
      </p:sp>
      <p:pic>
        <p:nvPicPr>
          <p:cNvPr id="34" name="Image 7" descr="icons/chart_FFFFFF.png"/>
          <p:cNvPicPr>
            <a:picLocks noChangeAspect="1"/>
          </p:cNvPicPr>
          <p:nvPr/>
        </p:nvPicPr>
        <p:blipFill>
          <a:blip r:embed="rId9"/>
          <a:stretch>
            <a:fillRect/>
          </a:stretch>
        </p:blipFill>
        <p:spPr>
          <a:xfrm>
            <a:off x="11030407" y="2532888"/>
            <a:ext cx="256032" cy="256032"/>
          </a:xfrm>
          <a:prstGeom prst="rect">
            <a:avLst/>
          </a:prstGeom>
        </p:spPr>
      </p:pic>
      <p:sp>
        <p:nvSpPr>
          <p:cNvPr id="35" name="Text 25"/>
          <p:cNvSpPr/>
          <p:nvPr/>
        </p:nvSpPr>
        <p:spPr>
          <a:xfrm>
            <a:off x="9354083" y="3291840"/>
            <a:ext cx="2078660" cy="685800"/>
          </a:xfrm>
          <a:prstGeom prst="rect">
            <a:avLst/>
          </a:prstGeom>
          <a:noFill/>
          <a:ln/>
        </p:spPr>
        <p:txBody>
          <a:bodyPr wrap="square" rtlCol="0" anchor="ctr"/>
          <a:lstStyle/>
          <a:p>
            <a:pPr marL="0" indent="0">
              <a:lnSpc>
                <a:spcPct val="105000"/>
              </a:lnSpc>
              <a:buNone/>
            </a:pPr>
            <a:r>
              <a:rPr lang="en-US" sz="1350" b="1" dirty="0">
                <a:solidFill>
                  <a:srgbClr val="0B2E33"/>
                </a:solidFill>
                <a:latin typeface="Calibri" pitchFamily="34" charset="0"/>
                <a:ea typeface="Calibri" pitchFamily="34" charset="-122"/>
                <a:cs typeface="Calibri" pitchFamily="34" charset="-120"/>
              </a:rPr>
              <a:t>Track usage as you grow</a:t>
            </a:r>
            <a:endParaRPr lang="en-US" sz="1350" dirty="0"/>
          </a:p>
        </p:txBody>
      </p:sp>
      <p:sp>
        <p:nvSpPr>
          <p:cNvPr id="36" name="Shape 26"/>
          <p:cNvSpPr/>
          <p:nvPr/>
        </p:nvSpPr>
        <p:spPr>
          <a:xfrm>
            <a:off x="9354083" y="4023360"/>
            <a:ext cx="457200" cy="0"/>
          </a:xfrm>
          <a:prstGeom prst="line">
            <a:avLst/>
          </a:prstGeom>
          <a:noFill/>
          <a:ln w="25400">
            <a:solidFill>
              <a:srgbClr val="02C39A"/>
            </a:solidFill>
            <a:prstDash val="solid"/>
          </a:ln>
        </p:spPr>
        <p:txBody>
          <a:bodyPr/>
          <a:lstStyle/>
          <a:p>
            <a:endParaRPr lang="en-US"/>
          </a:p>
        </p:txBody>
      </p:sp>
      <p:sp>
        <p:nvSpPr>
          <p:cNvPr id="37" name="Text 27"/>
          <p:cNvSpPr/>
          <p:nvPr/>
        </p:nvSpPr>
        <p:spPr>
          <a:xfrm>
            <a:off x="9354083" y="4206240"/>
            <a:ext cx="2078660" cy="178308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Watch AI-credit usage against your cap in real time. Need more headroom? Just ask — caps rise with your book.</a:t>
            </a:r>
            <a:endParaRPr lang="en-US" sz="1050" dirty="0"/>
          </a:p>
        </p:txBody>
      </p:sp>
      <p:sp>
        <p:nvSpPr>
          <p:cNvPr id="38" name="Text 28"/>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02 — Process</a:t>
            </a:r>
            <a:endParaRPr lang="en-US" sz="900" dirty="0"/>
          </a:p>
        </p:txBody>
      </p:sp>
      <p:sp>
        <p:nvSpPr>
          <p:cNvPr id="39" name="Text 29"/>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02920" y="964692"/>
            <a:ext cx="118872" cy="118872"/>
          </a:xfrm>
          <a:prstGeom prst="ellipse">
            <a:avLst/>
          </a:prstGeom>
          <a:solidFill>
            <a:srgbClr val="02C39A"/>
          </a:solidFill>
          <a:ln/>
        </p:spPr>
        <p:txBody>
          <a:bodyPr/>
          <a:lstStyle/>
          <a:p>
            <a:endParaRPr lang="en-US"/>
          </a:p>
        </p:txBody>
      </p:sp>
      <p:sp>
        <p:nvSpPr>
          <p:cNvPr id="5" name="Text 2"/>
          <p:cNvSpPr/>
          <p:nvPr/>
        </p:nvSpPr>
        <p:spPr>
          <a:xfrm>
            <a:off x="722376" y="8686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WHAT YOU GET</a:t>
            </a:r>
            <a:endParaRPr lang="en-US" sz="1200" dirty="0"/>
          </a:p>
        </p:txBody>
      </p:sp>
      <p:sp>
        <p:nvSpPr>
          <p:cNvPr id="6" name="Text 3"/>
          <p:cNvSpPr/>
          <p:nvPr/>
        </p:nvSpPr>
        <p:spPr>
          <a:xfrm>
            <a:off x="502920" y="1280160"/>
            <a:ext cx="10058400" cy="640080"/>
          </a:xfrm>
          <a:prstGeom prst="rect">
            <a:avLst/>
          </a:prstGeom>
          <a:noFill/>
          <a:ln/>
        </p:spPr>
        <p:txBody>
          <a:bodyPr wrap="square" rtlCol="0" anchor="ctr"/>
          <a:lstStyle/>
          <a:p>
            <a:pPr marL="0" indent="0">
              <a:buNone/>
            </a:pPr>
            <a:r>
              <a:rPr lang="en-US" sz="2900" b="1" dirty="0">
                <a:solidFill>
                  <a:srgbClr val="0B2E33"/>
                </a:solidFill>
                <a:latin typeface="Cambria" pitchFamily="34" charset="0"/>
                <a:ea typeface="Cambria" pitchFamily="34" charset="-122"/>
                <a:cs typeface="Cambria" pitchFamily="34" charset="-120"/>
              </a:rPr>
              <a:t>Everything to run your own book of clients</a:t>
            </a:r>
            <a:endParaRPr lang="en-US" sz="2900" dirty="0"/>
          </a:p>
        </p:txBody>
      </p:sp>
      <p:sp>
        <p:nvSpPr>
          <p:cNvPr id="7" name="Shape 4"/>
          <p:cNvSpPr/>
          <p:nvPr/>
        </p:nvSpPr>
        <p:spPr>
          <a:xfrm>
            <a:off x="502920" y="2148840"/>
            <a:ext cx="5486400" cy="1874520"/>
          </a:xfrm>
          <a:prstGeom prst="roundRect">
            <a:avLst>
              <a:gd name="adj" fmla="val 6829"/>
            </a:avLst>
          </a:prstGeom>
          <a:solidFill>
            <a:srgbClr val="FFFFFF"/>
          </a:solidFill>
          <a:ln w="12700">
            <a:solidFill>
              <a:srgbClr val="E1ECEC"/>
            </a:solidFill>
            <a:prstDash val="solid"/>
          </a:ln>
          <a:effectLst>
            <a:outerShdw blurRad="114300" dist="38100" dir="5400000" algn="bl" rotWithShape="0">
              <a:srgbClr val="0B2E33">
                <a:alpha val="10000"/>
              </a:srgbClr>
            </a:outerShdw>
          </a:effectLst>
        </p:spPr>
        <p:txBody>
          <a:bodyPr/>
          <a:lstStyle/>
          <a:p>
            <a:endParaRPr lang="en-US"/>
          </a:p>
        </p:txBody>
      </p:sp>
      <p:sp>
        <p:nvSpPr>
          <p:cNvPr id="8" name="Shape 5"/>
          <p:cNvSpPr/>
          <p:nvPr/>
        </p:nvSpPr>
        <p:spPr>
          <a:xfrm>
            <a:off x="813816" y="2459736"/>
            <a:ext cx="548640" cy="548640"/>
          </a:xfrm>
          <a:prstGeom prst="ellipse">
            <a:avLst/>
          </a:prstGeom>
          <a:solidFill>
            <a:srgbClr val="EAF5F4"/>
          </a:solidFill>
          <a:ln/>
        </p:spPr>
        <p:txBody>
          <a:bodyPr/>
          <a:lstStyle/>
          <a:p>
            <a:endParaRPr lang="en-US"/>
          </a:p>
        </p:txBody>
      </p:sp>
      <p:pic>
        <p:nvPicPr>
          <p:cNvPr id="9" name="Image 1" descr="icons/dashboard_028090.png"/>
          <p:cNvPicPr>
            <a:picLocks noChangeAspect="1"/>
          </p:cNvPicPr>
          <p:nvPr/>
        </p:nvPicPr>
        <p:blipFill>
          <a:blip r:embed="rId5"/>
          <a:stretch>
            <a:fillRect/>
          </a:stretch>
        </p:blipFill>
        <p:spPr>
          <a:xfrm>
            <a:off x="941832" y="2587752"/>
            <a:ext cx="292608" cy="292608"/>
          </a:xfrm>
          <a:prstGeom prst="rect">
            <a:avLst/>
          </a:prstGeom>
        </p:spPr>
      </p:pic>
      <p:sp>
        <p:nvSpPr>
          <p:cNvPr id="10" name="Text 6"/>
          <p:cNvSpPr/>
          <p:nvPr/>
        </p:nvSpPr>
        <p:spPr>
          <a:xfrm>
            <a:off x="1554480" y="2423160"/>
            <a:ext cx="4206240" cy="548640"/>
          </a:xfrm>
          <a:prstGeom prst="rect">
            <a:avLst/>
          </a:prstGeom>
          <a:noFill/>
          <a:ln/>
        </p:spPr>
        <p:txBody>
          <a:bodyPr wrap="square" rtlCol="0" anchor="ctr"/>
          <a:lstStyle/>
          <a:p>
            <a:pPr marL="0" indent="0">
              <a:buNone/>
            </a:pPr>
            <a:r>
              <a:rPr lang="en-US" sz="1500" b="1" dirty="0">
                <a:solidFill>
                  <a:srgbClr val="0B2E33"/>
                </a:solidFill>
                <a:latin typeface="Calibri" pitchFamily="34" charset="0"/>
                <a:ea typeface="Calibri" pitchFamily="34" charset="-122"/>
                <a:cs typeface="Calibri" pitchFamily="34" charset="-120"/>
              </a:rPr>
              <a:t>Your own panel</a:t>
            </a:r>
            <a:endParaRPr lang="en-US" sz="1500" dirty="0"/>
          </a:p>
        </p:txBody>
      </p:sp>
      <p:sp>
        <p:nvSpPr>
          <p:cNvPr id="11" name="Text 7"/>
          <p:cNvSpPr/>
          <p:nvPr/>
        </p:nvSpPr>
        <p:spPr>
          <a:xfrm>
            <a:off x="813816" y="3154680"/>
            <a:ext cx="4864608" cy="777240"/>
          </a:xfrm>
          <a:prstGeom prst="rect">
            <a:avLst/>
          </a:prstGeom>
          <a:noFill/>
          <a:ln/>
        </p:spPr>
        <p:txBody>
          <a:bodyPr wrap="square" rtlCol="0" anchor="ctr"/>
          <a:lstStyle/>
          <a:p>
            <a:pPr marL="0" indent="0">
              <a:lnSpc>
                <a:spcPct val="130000"/>
              </a:lnSpc>
              <a:buNone/>
            </a:pPr>
            <a:r>
              <a:rPr lang="en-US" sz="1100" dirty="0">
                <a:solidFill>
                  <a:srgbClr val="5A7679"/>
                </a:solidFill>
                <a:latin typeface="Calibri" pitchFamily="34" charset="0"/>
                <a:ea typeface="Calibri" pitchFamily="34" charset="-122"/>
                <a:cs typeface="Calibri" pitchFamily="34" charset="-120"/>
              </a:rPr>
              <a:t>A dedicated dashboard for your plans, users, licenses, and devices — walled off from every other partner.</a:t>
            </a:r>
            <a:endParaRPr lang="en-US" sz="1100" dirty="0"/>
          </a:p>
        </p:txBody>
      </p:sp>
      <p:sp>
        <p:nvSpPr>
          <p:cNvPr id="12" name="Shape 8"/>
          <p:cNvSpPr/>
          <p:nvPr/>
        </p:nvSpPr>
        <p:spPr>
          <a:xfrm>
            <a:off x="6199632" y="2148840"/>
            <a:ext cx="5486400" cy="1874520"/>
          </a:xfrm>
          <a:prstGeom prst="roundRect">
            <a:avLst>
              <a:gd name="adj" fmla="val 6829"/>
            </a:avLst>
          </a:prstGeom>
          <a:solidFill>
            <a:srgbClr val="FFFFFF"/>
          </a:solidFill>
          <a:ln w="12700">
            <a:solidFill>
              <a:srgbClr val="E1ECEC"/>
            </a:solidFill>
            <a:prstDash val="solid"/>
          </a:ln>
          <a:effectLst>
            <a:outerShdw blurRad="114300" dist="38100" dir="5400000" algn="bl" rotWithShape="0">
              <a:srgbClr val="0B2E33">
                <a:alpha val="10000"/>
              </a:srgbClr>
            </a:outerShdw>
          </a:effectLst>
        </p:spPr>
        <p:txBody>
          <a:bodyPr/>
          <a:lstStyle/>
          <a:p>
            <a:endParaRPr lang="en-US"/>
          </a:p>
        </p:txBody>
      </p:sp>
      <p:sp>
        <p:nvSpPr>
          <p:cNvPr id="13" name="Shape 9"/>
          <p:cNvSpPr/>
          <p:nvPr/>
        </p:nvSpPr>
        <p:spPr>
          <a:xfrm>
            <a:off x="6510528" y="2459736"/>
            <a:ext cx="548640" cy="548640"/>
          </a:xfrm>
          <a:prstGeom prst="ellipse">
            <a:avLst/>
          </a:prstGeom>
          <a:solidFill>
            <a:srgbClr val="EAF5F4"/>
          </a:solidFill>
          <a:ln/>
        </p:spPr>
        <p:txBody>
          <a:bodyPr/>
          <a:lstStyle/>
          <a:p>
            <a:endParaRPr lang="en-US"/>
          </a:p>
        </p:txBody>
      </p:sp>
      <p:pic>
        <p:nvPicPr>
          <p:cNvPr id="14" name="Image 2" descr="icons/infinity_028090.png"/>
          <p:cNvPicPr>
            <a:picLocks noChangeAspect="1"/>
          </p:cNvPicPr>
          <p:nvPr/>
        </p:nvPicPr>
        <p:blipFill>
          <a:blip r:embed="rId6"/>
          <a:stretch>
            <a:fillRect/>
          </a:stretch>
        </p:blipFill>
        <p:spPr>
          <a:xfrm>
            <a:off x="6638544" y="2587752"/>
            <a:ext cx="292608" cy="292608"/>
          </a:xfrm>
          <a:prstGeom prst="rect">
            <a:avLst/>
          </a:prstGeom>
        </p:spPr>
      </p:pic>
      <p:sp>
        <p:nvSpPr>
          <p:cNvPr id="15" name="Text 10"/>
          <p:cNvSpPr/>
          <p:nvPr/>
        </p:nvSpPr>
        <p:spPr>
          <a:xfrm>
            <a:off x="7251192" y="2423160"/>
            <a:ext cx="4206240" cy="548640"/>
          </a:xfrm>
          <a:prstGeom prst="rect">
            <a:avLst/>
          </a:prstGeom>
          <a:noFill/>
          <a:ln/>
        </p:spPr>
        <p:txBody>
          <a:bodyPr wrap="square" rtlCol="0" anchor="ctr"/>
          <a:lstStyle/>
          <a:p>
            <a:pPr marL="0" indent="0">
              <a:buNone/>
            </a:pPr>
            <a:r>
              <a:rPr lang="en-US" sz="1500" b="1" dirty="0">
                <a:solidFill>
                  <a:srgbClr val="0B2E33"/>
                </a:solidFill>
                <a:latin typeface="Calibri" pitchFamily="34" charset="0"/>
                <a:ea typeface="Calibri" pitchFamily="34" charset="-122"/>
                <a:cs typeface="Calibri" pitchFamily="34" charset="-120"/>
              </a:rPr>
              <a:t>Unlimited license issuance</a:t>
            </a:r>
            <a:endParaRPr lang="en-US" sz="1500" dirty="0"/>
          </a:p>
        </p:txBody>
      </p:sp>
      <p:sp>
        <p:nvSpPr>
          <p:cNvPr id="16" name="Text 11"/>
          <p:cNvSpPr/>
          <p:nvPr/>
        </p:nvSpPr>
        <p:spPr>
          <a:xfrm>
            <a:off x="6510528" y="3154680"/>
            <a:ext cx="4864608" cy="777240"/>
          </a:xfrm>
          <a:prstGeom prst="rect">
            <a:avLst/>
          </a:prstGeom>
          <a:noFill/>
          <a:ln/>
        </p:spPr>
        <p:txBody>
          <a:bodyPr wrap="square" rtlCol="0" anchor="ctr"/>
          <a:lstStyle/>
          <a:p>
            <a:pPr marL="0" indent="0">
              <a:lnSpc>
                <a:spcPct val="130000"/>
              </a:lnSpc>
              <a:buNone/>
            </a:pPr>
            <a:r>
              <a:rPr lang="en-US" sz="1100" dirty="0">
                <a:solidFill>
                  <a:srgbClr val="5A7679"/>
                </a:solidFill>
                <a:latin typeface="Calibri" pitchFamily="34" charset="0"/>
                <a:ea typeface="Calibri" pitchFamily="34" charset="-122"/>
                <a:cs typeface="Calibri" pitchFamily="34" charset="-120"/>
              </a:rPr>
              <a:t>No seat cap on the account fee. Issue as many licenses as you can sell — you only pay usage for AI credits and reels.</a:t>
            </a:r>
            <a:endParaRPr lang="en-US" sz="1100" dirty="0"/>
          </a:p>
        </p:txBody>
      </p:sp>
      <p:sp>
        <p:nvSpPr>
          <p:cNvPr id="17" name="Shape 12"/>
          <p:cNvSpPr/>
          <p:nvPr/>
        </p:nvSpPr>
        <p:spPr>
          <a:xfrm>
            <a:off x="502920" y="4279392"/>
            <a:ext cx="5486400" cy="1874520"/>
          </a:xfrm>
          <a:prstGeom prst="roundRect">
            <a:avLst>
              <a:gd name="adj" fmla="val 6829"/>
            </a:avLst>
          </a:prstGeom>
          <a:solidFill>
            <a:srgbClr val="FFFFFF"/>
          </a:solidFill>
          <a:ln w="12700">
            <a:solidFill>
              <a:srgbClr val="E1ECEC"/>
            </a:solidFill>
            <a:prstDash val="solid"/>
          </a:ln>
          <a:effectLst>
            <a:outerShdw blurRad="114300" dist="38100" dir="5400000" algn="bl" rotWithShape="0">
              <a:srgbClr val="0B2E33">
                <a:alpha val="10000"/>
              </a:srgbClr>
            </a:outerShdw>
          </a:effectLst>
        </p:spPr>
        <p:txBody>
          <a:bodyPr/>
          <a:lstStyle/>
          <a:p>
            <a:endParaRPr lang="en-US"/>
          </a:p>
        </p:txBody>
      </p:sp>
      <p:sp>
        <p:nvSpPr>
          <p:cNvPr id="18" name="Shape 13"/>
          <p:cNvSpPr/>
          <p:nvPr/>
        </p:nvSpPr>
        <p:spPr>
          <a:xfrm>
            <a:off x="813816" y="4590288"/>
            <a:ext cx="548640" cy="548640"/>
          </a:xfrm>
          <a:prstGeom prst="ellipse">
            <a:avLst/>
          </a:prstGeom>
          <a:solidFill>
            <a:srgbClr val="EAF5F4"/>
          </a:solidFill>
          <a:ln/>
        </p:spPr>
        <p:txBody>
          <a:bodyPr/>
          <a:lstStyle/>
          <a:p>
            <a:endParaRPr lang="en-US"/>
          </a:p>
        </p:txBody>
      </p:sp>
      <p:pic>
        <p:nvPicPr>
          <p:cNvPr id="19" name="Image 3" descr="icons/rocket_028090.png"/>
          <p:cNvPicPr>
            <a:picLocks noChangeAspect="1"/>
          </p:cNvPicPr>
          <p:nvPr/>
        </p:nvPicPr>
        <p:blipFill>
          <a:blip r:embed="rId7"/>
          <a:stretch>
            <a:fillRect/>
          </a:stretch>
        </p:blipFill>
        <p:spPr>
          <a:xfrm>
            <a:off x="941832" y="4718304"/>
            <a:ext cx="292608" cy="292608"/>
          </a:xfrm>
          <a:prstGeom prst="rect">
            <a:avLst/>
          </a:prstGeom>
        </p:spPr>
      </p:pic>
      <p:sp>
        <p:nvSpPr>
          <p:cNvPr id="20" name="Text 14"/>
          <p:cNvSpPr/>
          <p:nvPr/>
        </p:nvSpPr>
        <p:spPr>
          <a:xfrm>
            <a:off x="1554480" y="4553712"/>
            <a:ext cx="4206240" cy="548640"/>
          </a:xfrm>
          <a:prstGeom prst="rect">
            <a:avLst/>
          </a:prstGeom>
          <a:noFill/>
          <a:ln/>
        </p:spPr>
        <p:txBody>
          <a:bodyPr wrap="square" rtlCol="0" anchor="ctr"/>
          <a:lstStyle/>
          <a:p>
            <a:pPr marL="0" indent="0">
              <a:buNone/>
            </a:pPr>
            <a:r>
              <a:rPr lang="en-US" sz="1500" b="1" dirty="0">
                <a:solidFill>
                  <a:srgbClr val="0B2E33"/>
                </a:solidFill>
                <a:latin typeface="Calibri" pitchFamily="34" charset="0"/>
                <a:ea typeface="Calibri" pitchFamily="34" charset="-122"/>
                <a:cs typeface="Calibri" pitchFamily="34" charset="-120"/>
              </a:rPr>
              <a:t>Full product, every plan</a:t>
            </a:r>
            <a:endParaRPr lang="en-US" sz="1500" dirty="0"/>
          </a:p>
        </p:txBody>
      </p:sp>
      <p:sp>
        <p:nvSpPr>
          <p:cNvPr id="21" name="Text 15"/>
          <p:cNvSpPr/>
          <p:nvPr/>
        </p:nvSpPr>
        <p:spPr>
          <a:xfrm>
            <a:off x="813816" y="5285232"/>
            <a:ext cx="4864608" cy="777240"/>
          </a:xfrm>
          <a:prstGeom prst="rect">
            <a:avLst/>
          </a:prstGeom>
          <a:noFill/>
          <a:ln/>
        </p:spPr>
        <p:txBody>
          <a:bodyPr wrap="square" rtlCol="0" anchor="ctr"/>
          <a:lstStyle/>
          <a:p>
            <a:pPr marL="0" indent="0">
              <a:lnSpc>
                <a:spcPct val="130000"/>
              </a:lnSpc>
              <a:buNone/>
            </a:pPr>
            <a:r>
              <a:rPr lang="en-US" sz="1100" dirty="0">
                <a:solidFill>
                  <a:srgbClr val="5A7679"/>
                </a:solidFill>
                <a:latin typeface="Calibri" pitchFamily="34" charset="0"/>
                <a:ea typeface="Calibri" pitchFamily="34" charset="-122"/>
                <a:cs typeface="Calibri" pitchFamily="34" charset="-120"/>
              </a:rPr>
              <a:t>Your clients get the exact same SocialKaptan — every automation bot, AI credits, and update — whichever tier you build.</a:t>
            </a:r>
            <a:endParaRPr lang="en-US" sz="1100" dirty="0"/>
          </a:p>
        </p:txBody>
      </p:sp>
      <p:sp>
        <p:nvSpPr>
          <p:cNvPr id="22" name="Shape 16"/>
          <p:cNvSpPr/>
          <p:nvPr/>
        </p:nvSpPr>
        <p:spPr>
          <a:xfrm>
            <a:off x="6199632" y="4279392"/>
            <a:ext cx="5486400" cy="1874520"/>
          </a:xfrm>
          <a:prstGeom prst="roundRect">
            <a:avLst>
              <a:gd name="adj" fmla="val 6829"/>
            </a:avLst>
          </a:prstGeom>
          <a:solidFill>
            <a:srgbClr val="FFFFFF"/>
          </a:solidFill>
          <a:ln w="12700">
            <a:solidFill>
              <a:srgbClr val="E1ECEC"/>
            </a:solidFill>
            <a:prstDash val="solid"/>
          </a:ln>
          <a:effectLst>
            <a:outerShdw blurRad="114300" dist="38100" dir="5400000" algn="bl" rotWithShape="0">
              <a:srgbClr val="0B2E33">
                <a:alpha val="10000"/>
              </a:srgbClr>
            </a:outerShdw>
          </a:effectLst>
        </p:spPr>
        <p:txBody>
          <a:bodyPr/>
          <a:lstStyle/>
          <a:p>
            <a:endParaRPr lang="en-US"/>
          </a:p>
        </p:txBody>
      </p:sp>
      <p:sp>
        <p:nvSpPr>
          <p:cNvPr id="23" name="Shape 17"/>
          <p:cNvSpPr/>
          <p:nvPr/>
        </p:nvSpPr>
        <p:spPr>
          <a:xfrm>
            <a:off x="6510528" y="4590288"/>
            <a:ext cx="548640" cy="548640"/>
          </a:xfrm>
          <a:prstGeom prst="ellipse">
            <a:avLst/>
          </a:prstGeom>
          <a:solidFill>
            <a:srgbClr val="EAF5F4"/>
          </a:solidFill>
          <a:ln/>
        </p:spPr>
        <p:txBody>
          <a:bodyPr/>
          <a:lstStyle/>
          <a:p>
            <a:endParaRPr lang="en-US"/>
          </a:p>
        </p:txBody>
      </p:sp>
      <p:pic>
        <p:nvPicPr>
          <p:cNvPr id="24" name="Image 4" descr="icons/mobile_028090.png"/>
          <p:cNvPicPr>
            <a:picLocks noChangeAspect="1"/>
          </p:cNvPicPr>
          <p:nvPr/>
        </p:nvPicPr>
        <p:blipFill>
          <a:blip r:embed="rId8"/>
          <a:stretch>
            <a:fillRect/>
          </a:stretch>
        </p:blipFill>
        <p:spPr>
          <a:xfrm>
            <a:off x="6638544" y="4718304"/>
            <a:ext cx="292608" cy="292608"/>
          </a:xfrm>
          <a:prstGeom prst="rect">
            <a:avLst/>
          </a:prstGeom>
        </p:spPr>
      </p:pic>
      <p:sp>
        <p:nvSpPr>
          <p:cNvPr id="25" name="Text 18"/>
          <p:cNvSpPr/>
          <p:nvPr/>
        </p:nvSpPr>
        <p:spPr>
          <a:xfrm>
            <a:off x="7251192" y="4553712"/>
            <a:ext cx="4206240" cy="548640"/>
          </a:xfrm>
          <a:prstGeom prst="rect">
            <a:avLst/>
          </a:prstGeom>
          <a:noFill/>
          <a:ln/>
        </p:spPr>
        <p:txBody>
          <a:bodyPr wrap="square" rtlCol="0" anchor="ctr"/>
          <a:lstStyle/>
          <a:p>
            <a:pPr marL="0" indent="0">
              <a:buNone/>
            </a:pPr>
            <a:r>
              <a:rPr lang="en-US" sz="1500" b="1" dirty="0">
                <a:solidFill>
                  <a:srgbClr val="0B2E33"/>
                </a:solidFill>
                <a:latin typeface="Calibri" pitchFamily="34" charset="0"/>
                <a:ea typeface="Calibri" pitchFamily="34" charset="-122"/>
                <a:cs typeface="Calibri" pitchFamily="34" charset="-120"/>
              </a:rPr>
              <a:t>Licenses stay live</a:t>
            </a:r>
            <a:endParaRPr lang="en-US" sz="1500" dirty="0"/>
          </a:p>
        </p:txBody>
      </p:sp>
      <p:sp>
        <p:nvSpPr>
          <p:cNvPr id="26" name="Text 19"/>
          <p:cNvSpPr/>
          <p:nvPr/>
        </p:nvSpPr>
        <p:spPr>
          <a:xfrm>
            <a:off x="6510528" y="5285232"/>
            <a:ext cx="4864608" cy="777240"/>
          </a:xfrm>
          <a:prstGeom prst="rect">
            <a:avLst/>
          </a:prstGeom>
          <a:noFill/>
          <a:ln/>
        </p:spPr>
        <p:txBody>
          <a:bodyPr wrap="square" rtlCol="0" anchor="ctr"/>
          <a:lstStyle/>
          <a:p>
            <a:pPr marL="0" indent="0">
              <a:lnSpc>
                <a:spcPct val="130000"/>
              </a:lnSpc>
              <a:buNone/>
            </a:pPr>
            <a:r>
              <a:rPr lang="en-US" sz="1100" dirty="0">
                <a:solidFill>
                  <a:srgbClr val="5A7679"/>
                </a:solidFill>
                <a:latin typeface="Calibri" pitchFamily="34" charset="0"/>
                <a:ea typeface="Calibri" pitchFamily="34" charset="-122"/>
                <a:cs typeface="Calibri" pitchFamily="34" charset="-120"/>
              </a:rPr>
              <a:t>SocialKaptan runs locally on each client's device. Once a license is activated, it keeps working on its own.</a:t>
            </a:r>
            <a:endParaRPr lang="en-US" sz="1100" dirty="0"/>
          </a:p>
        </p:txBody>
      </p:sp>
      <p:sp>
        <p:nvSpPr>
          <p:cNvPr id="27" name="Text 20"/>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03 — Program</a:t>
            </a:r>
            <a:endParaRPr lang="en-US" sz="900" dirty="0"/>
          </a:p>
        </p:txBody>
      </p:sp>
      <p:sp>
        <p:nvSpPr>
          <p:cNvPr id="28" name="Text 21"/>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02920" y="964692"/>
            <a:ext cx="118872" cy="118872"/>
          </a:xfrm>
          <a:prstGeom prst="ellipse">
            <a:avLst/>
          </a:prstGeom>
          <a:solidFill>
            <a:srgbClr val="02C39A"/>
          </a:solidFill>
          <a:ln/>
        </p:spPr>
        <p:txBody>
          <a:bodyPr/>
          <a:lstStyle/>
          <a:p>
            <a:endParaRPr lang="en-US"/>
          </a:p>
        </p:txBody>
      </p:sp>
      <p:sp>
        <p:nvSpPr>
          <p:cNvPr id="5" name="Text 2"/>
          <p:cNvSpPr/>
          <p:nvPr/>
        </p:nvSpPr>
        <p:spPr>
          <a:xfrm>
            <a:off x="722376" y="8686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PRICING</a:t>
            </a:r>
            <a:endParaRPr lang="en-US" sz="1200" dirty="0"/>
          </a:p>
        </p:txBody>
      </p:sp>
      <p:sp>
        <p:nvSpPr>
          <p:cNvPr id="6" name="Text 3"/>
          <p:cNvSpPr/>
          <p:nvPr/>
        </p:nvSpPr>
        <p:spPr>
          <a:xfrm>
            <a:off x="502920" y="1280160"/>
            <a:ext cx="10058400" cy="502920"/>
          </a:xfrm>
          <a:prstGeom prst="rect">
            <a:avLst/>
          </a:prstGeom>
          <a:noFill/>
          <a:ln/>
        </p:spPr>
        <p:txBody>
          <a:bodyPr wrap="square" rtlCol="0" anchor="ctr"/>
          <a:lstStyle/>
          <a:p>
            <a:pPr marL="0" indent="0">
              <a:buNone/>
            </a:pPr>
            <a:r>
              <a:rPr lang="en-US" sz="2900" b="1" dirty="0">
                <a:solidFill>
                  <a:srgbClr val="0B2E33"/>
                </a:solidFill>
                <a:latin typeface="Cambria" pitchFamily="34" charset="0"/>
                <a:ea typeface="Cambria" pitchFamily="34" charset="-122"/>
                <a:cs typeface="Cambria" pitchFamily="34" charset="-120"/>
              </a:rPr>
              <a:t>One flat fee. Usage on top.</a:t>
            </a:r>
            <a:endParaRPr lang="en-US" sz="2900" dirty="0"/>
          </a:p>
        </p:txBody>
      </p:sp>
      <p:sp>
        <p:nvSpPr>
          <p:cNvPr id="7" name="Text 4"/>
          <p:cNvSpPr/>
          <p:nvPr/>
        </p:nvSpPr>
        <p:spPr>
          <a:xfrm>
            <a:off x="502920" y="1874520"/>
            <a:ext cx="10058400" cy="457200"/>
          </a:xfrm>
          <a:prstGeom prst="rect">
            <a:avLst/>
          </a:prstGeom>
          <a:noFill/>
          <a:ln/>
        </p:spPr>
        <p:txBody>
          <a:bodyPr wrap="square" rtlCol="0" anchor="ctr"/>
          <a:lstStyle/>
          <a:p>
            <a:pPr marL="0" indent="0">
              <a:buNone/>
            </a:pPr>
            <a:r>
              <a:rPr lang="en-US" sz="1250" dirty="0">
                <a:solidFill>
                  <a:srgbClr val="5A7679"/>
                </a:solidFill>
                <a:latin typeface="Calibri" pitchFamily="34" charset="0"/>
                <a:ea typeface="Calibri" pitchFamily="34" charset="-122"/>
                <a:cs typeface="Calibri" pitchFamily="34" charset="-120"/>
              </a:rPr>
              <a:t>A predictable monthly account fee for your panel, plus usage-based top-ups for AI credits and reels — so you only pay for what your clients use.</a:t>
            </a:r>
            <a:endParaRPr lang="en-US" sz="1250" dirty="0"/>
          </a:p>
        </p:txBody>
      </p:sp>
      <p:sp>
        <p:nvSpPr>
          <p:cNvPr id="8" name="Shape 5"/>
          <p:cNvSpPr/>
          <p:nvPr/>
        </p:nvSpPr>
        <p:spPr>
          <a:xfrm>
            <a:off x="502920" y="2514600"/>
            <a:ext cx="3515258" cy="3566160"/>
          </a:xfrm>
          <a:prstGeom prst="roundRect">
            <a:avLst>
              <a:gd name="adj" fmla="val 4162"/>
            </a:avLst>
          </a:prstGeom>
          <a:solidFill>
            <a:srgbClr val="028090"/>
          </a:solidFill>
          <a:ln/>
          <a:effectLst>
            <a:outerShdw blurRad="203200" dist="63500" dir="5400000" algn="bl" rotWithShape="0">
              <a:srgbClr val="028090">
                <a:alpha val="40000"/>
              </a:srgbClr>
            </a:outerShdw>
          </a:effectLst>
        </p:spPr>
        <p:txBody>
          <a:bodyPr/>
          <a:lstStyle/>
          <a:p>
            <a:endParaRPr lang="en-US"/>
          </a:p>
        </p:txBody>
      </p:sp>
      <p:pic>
        <p:nvPicPr>
          <p:cNvPr id="9" name="Image 1" descr="teal_card_rounded.png"/>
          <p:cNvPicPr>
            <a:picLocks noChangeAspect="1"/>
          </p:cNvPicPr>
          <p:nvPr/>
        </p:nvPicPr>
        <p:blipFill>
          <a:blip r:embed="rId5"/>
          <a:stretch>
            <a:fillRect/>
          </a:stretch>
        </p:blipFill>
        <p:spPr>
          <a:xfrm>
            <a:off x="502920" y="2514600"/>
            <a:ext cx="3515258" cy="3566160"/>
          </a:xfrm>
          <a:prstGeom prst="rect">
            <a:avLst/>
          </a:prstGeom>
        </p:spPr>
      </p:pic>
      <p:sp>
        <p:nvSpPr>
          <p:cNvPr id="10" name="Shape 6"/>
          <p:cNvSpPr/>
          <p:nvPr/>
        </p:nvSpPr>
        <p:spPr>
          <a:xfrm>
            <a:off x="795528" y="2825496"/>
            <a:ext cx="512064" cy="512064"/>
          </a:xfrm>
          <a:prstGeom prst="ellipse">
            <a:avLst/>
          </a:prstGeom>
          <a:solidFill>
            <a:srgbClr val="0B4E58"/>
          </a:solidFill>
          <a:ln/>
        </p:spPr>
        <p:txBody>
          <a:bodyPr/>
          <a:lstStyle/>
          <a:p>
            <a:endParaRPr lang="en-US"/>
          </a:p>
        </p:txBody>
      </p:sp>
      <p:pic>
        <p:nvPicPr>
          <p:cNvPr id="11" name="Image 2" descr="icons/layers_FFFFFF.png"/>
          <p:cNvPicPr>
            <a:picLocks noChangeAspect="1"/>
          </p:cNvPicPr>
          <p:nvPr/>
        </p:nvPicPr>
        <p:blipFill>
          <a:blip r:embed="rId6"/>
          <a:stretch>
            <a:fillRect/>
          </a:stretch>
        </p:blipFill>
        <p:spPr>
          <a:xfrm>
            <a:off x="923544" y="2953512"/>
            <a:ext cx="256032" cy="256032"/>
          </a:xfrm>
          <a:prstGeom prst="rect">
            <a:avLst/>
          </a:prstGeom>
        </p:spPr>
      </p:pic>
      <p:sp>
        <p:nvSpPr>
          <p:cNvPr id="12" name="Shape 7"/>
          <p:cNvSpPr/>
          <p:nvPr/>
        </p:nvSpPr>
        <p:spPr>
          <a:xfrm>
            <a:off x="2829458" y="2880360"/>
            <a:ext cx="914400" cy="329184"/>
          </a:xfrm>
          <a:prstGeom prst="roundRect">
            <a:avLst>
              <a:gd name="adj" fmla="val 50000"/>
            </a:avLst>
          </a:prstGeom>
          <a:solidFill>
            <a:srgbClr val="FFFFFF">
              <a:alpha val="18000"/>
            </a:srgbClr>
          </a:solidFill>
          <a:ln/>
        </p:spPr>
        <p:txBody>
          <a:bodyPr/>
          <a:lstStyle/>
          <a:p>
            <a:endParaRPr lang="en-US"/>
          </a:p>
        </p:txBody>
      </p:sp>
      <p:sp>
        <p:nvSpPr>
          <p:cNvPr id="13" name="Text 8"/>
          <p:cNvSpPr/>
          <p:nvPr/>
        </p:nvSpPr>
        <p:spPr>
          <a:xfrm>
            <a:off x="2829458" y="2880360"/>
            <a:ext cx="914400" cy="329184"/>
          </a:xfrm>
          <a:prstGeom prst="rect">
            <a:avLst/>
          </a:prstGeom>
          <a:noFill/>
          <a:ln/>
        </p:spPr>
        <p:txBody>
          <a:bodyPr wrap="square" rtlCol="0" anchor="ctr"/>
          <a:lstStyle/>
          <a:p>
            <a:pPr marL="0" indent="0" algn="ctr">
              <a:buNone/>
            </a:pPr>
            <a:r>
              <a:rPr lang="en-US" sz="850" b="1" kern="0" spc="100" dirty="0">
                <a:solidFill>
                  <a:srgbClr val="FFFFFF"/>
                </a:solidFill>
                <a:latin typeface="Calibri" pitchFamily="34" charset="0"/>
                <a:ea typeface="Calibri" pitchFamily="34" charset="-122"/>
                <a:cs typeface="Calibri" pitchFamily="34" charset="-120"/>
              </a:rPr>
              <a:t>POPULAR</a:t>
            </a:r>
            <a:endParaRPr lang="en-US" sz="850" dirty="0"/>
          </a:p>
        </p:txBody>
      </p:sp>
      <p:sp>
        <p:nvSpPr>
          <p:cNvPr id="14" name="Text 9"/>
          <p:cNvSpPr/>
          <p:nvPr/>
        </p:nvSpPr>
        <p:spPr>
          <a:xfrm>
            <a:off x="795528" y="3474720"/>
            <a:ext cx="2930042" cy="502920"/>
          </a:xfrm>
          <a:prstGeom prst="rect">
            <a:avLst/>
          </a:prstGeom>
          <a:noFill/>
          <a:ln/>
        </p:spPr>
        <p:txBody>
          <a:bodyPr wrap="square" rtlCol="0" anchor="ctr"/>
          <a:lstStyle/>
          <a:p>
            <a:pPr marL="0" indent="0">
              <a:lnSpc>
                <a:spcPct val="105000"/>
              </a:lnSpc>
              <a:buNone/>
            </a:pPr>
            <a:r>
              <a:rPr lang="en-US" sz="1250" b="1" dirty="0">
                <a:solidFill>
                  <a:srgbClr val="FFFFFF"/>
                </a:solidFill>
                <a:latin typeface="Calibri" pitchFamily="34" charset="0"/>
                <a:ea typeface="Calibri" pitchFamily="34" charset="-122"/>
                <a:cs typeface="Calibri" pitchFamily="34" charset="-120"/>
              </a:rPr>
              <a:t>Base fee · Whitelabel Panel account</a:t>
            </a:r>
            <a:endParaRPr lang="en-US" sz="1250" dirty="0"/>
          </a:p>
        </p:txBody>
      </p:sp>
      <p:sp>
        <p:nvSpPr>
          <p:cNvPr id="15" name="Text 10"/>
          <p:cNvSpPr/>
          <p:nvPr/>
        </p:nvSpPr>
        <p:spPr>
          <a:xfrm>
            <a:off x="795528" y="4023360"/>
            <a:ext cx="2930042" cy="548640"/>
          </a:xfrm>
          <a:prstGeom prst="rect">
            <a:avLst/>
          </a:prstGeom>
          <a:noFill/>
          <a:ln/>
        </p:spPr>
        <p:txBody>
          <a:bodyPr wrap="square" rtlCol="0" anchor="ctr"/>
          <a:lstStyle/>
          <a:p>
            <a:pPr marL="0" indent="0">
              <a:buNone/>
            </a:pPr>
            <a:r>
              <a:rPr lang="en-US" sz="3200" b="1" dirty="0">
                <a:solidFill>
                  <a:srgbClr val="FFFFFF"/>
                </a:solidFill>
                <a:latin typeface="Cambria" pitchFamily="34" charset="0"/>
                <a:ea typeface="Cambria" pitchFamily="34" charset="-122"/>
                <a:cs typeface="Cambria" pitchFamily="34" charset="-120"/>
              </a:rPr>
              <a:t>$500</a:t>
            </a:r>
            <a:r>
              <a:rPr lang="en-US" sz="1150" dirty="0">
                <a:solidFill>
                  <a:srgbClr val="CFEDEB"/>
                </a:solidFill>
                <a:latin typeface="Calibri" pitchFamily="34" charset="0"/>
                <a:ea typeface="Calibri" pitchFamily="34" charset="-122"/>
                <a:cs typeface="Calibri" pitchFamily="34" charset="-120"/>
              </a:rPr>
              <a:t>  /month</a:t>
            </a:r>
            <a:endParaRPr lang="en-US" sz="3200" dirty="0"/>
          </a:p>
        </p:txBody>
      </p:sp>
      <p:sp>
        <p:nvSpPr>
          <p:cNvPr id="16" name="Text 11"/>
          <p:cNvSpPr/>
          <p:nvPr/>
        </p:nvSpPr>
        <p:spPr>
          <a:xfrm>
            <a:off x="795528" y="4599432"/>
            <a:ext cx="2930042" cy="274320"/>
          </a:xfrm>
          <a:prstGeom prst="rect">
            <a:avLst/>
          </a:prstGeom>
          <a:noFill/>
          <a:ln/>
        </p:spPr>
        <p:txBody>
          <a:bodyPr wrap="square" rtlCol="0" anchor="ctr"/>
          <a:lstStyle/>
          <a:p>
            <a:pPr marL="0" indent="0">
              <a:buNone/>
            </a:pPr>
            <a:r>
              <a:rPr lang="en-US" sz="900" b="1" kern="0" spc="100" dirty="0">
                <a:solidFill>
                  <a:srgbClr val="8FD3CE"/>
                </a:solidFill>
                <a:latin typeface="Calibri" pitchFamily="34" charset="0"/>
                <a:ea typeface="Calibri" pitchFamily="34" charset="-122"/>
                <a:cs typeface="Calibri" pitchFamily="34" charset="-120"/>
              </a:rPr>
              <a:t>ACCOUNT FEE</a:t>
            </a:r>
            <a:endParaRPr lang="en-US" sz="900" dirty="0"/>
          </a:p>
        </p:txBody>
      </p:sp>
      <p:sp>
        <p:nvSpPr>
          <p:cNvPr id="17" name="Shape 12"/>
          <p:cNvSpPr/>
          <p:nvPr/>
        </p:nvSpPr>
        <p:spPr>
          <a:xfrm>
            <a:off x="795528" y="4946904"/>
            <a:ext cx="2930042" cy="0"/>
          </a:xfrm>
          <a:prstGeom prst="line">
            <a:avLst/>
          </a:prstGeom>
          <a:noFill/>
          <a:ln w="12700">
            <a:solidFill>
              <a:srgbClr val="0B5E68"/>
            </a:solidFill>
            <a:prstDash val="solid"/>
          </a:ln>
        </p:spPr>
        <p:txBody>
          <a:bodyPr/>
          <a:lstStyle/>
          <a:p>
            <a:endParaRPr lang="en-US"/>
          </a:p>
        </p:txBody>
      </p:sp>
      <p:sp>
        <p:nvSpPr>
          <p:cNvPr id="18" name="Text 13"/>
          <p:cNvSpPr/>
          <p:nvPr/>
        </p:nvSpPr>
        <p:spPr>
          <a:xfrm>
            <a:off x="795528" y="5093208"/>
            <a:ext cx="2930042" cy="914400"/>
          </a:xfrm>
          <a:prstGeom prst="rect">
            <a:avLst/>
          </a:prstGeom>
          <a:noFill/>
          <a:ln/>
        </p:spPr>
        <p:txBody>
          <a:bodyPr wrap="square" rtlCol="0" anchor="ctr"/>
          <a:lstStyle/>
          <a:p>
            <a:pPr marL="0" indent="0">
              <a:lnSpc>
                <a:spcPct val="130000"/>
              </a:lnSpc>
              <a:buNone/>
            </a:pPr>
            <a:r>
              <a:rPr lang="en-US" sz="1050" dirty="0">
                <a:solidFill>
                  <a:srgbClr val="CFEDEB"/>
                </a:solidFill>
                <a:latin typeface="Calibri" pitchFamily="34" charset="0"/>
                <a:ea typeface="Calibri" pitchFamily="34" charset="-122"/>
                <a:cs typeface="Calibri" pitchFamily="34" charset="-120"/>
              </a:rPr>
              <a:t>Your dedicated dashboard with unlimited license issuance — add as many clients as you can sell.</a:t>
            </a:r>
            <a:endParaRPr lang="en-US" sz="1050" dirty="0"/>
          </a:p>
        </p:txBody>
      </p:sp>
      <p:sp>
        <p:nvSpPr>
          <p:cNvPr id="19" name="Shape 14"/>
          <p:cNvSpPr/>
          <p:nvPr/>
        </p:nvSpPr>
        <p:spPr>
          <a:xfrm>
            <a:off x="4338218" y="2514600"/>
            <a:ext cx="3515258" cy="3566160"/>
          </a:xfrm>
          <a:prstGeom prst="roundRect">
            <a:avLst>
              <a:gd name="adj" fmla="val 4162"/>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20" name="Shape 15"/>
          <p:cNvSpPr/>
          <p:nvPr/>
        </p:nvSpPr>
        <p:spPr>
          <a:xfrm>
            <a:off x="4630826" y="2825496"/>
            <a:ext cx="512064" cy="512064"/>
          </a:xfrm>
          <a:prstGeom prst="ellipse">
            <a:avLst/>
          </a:prstGeom>
          <a:solidFill>
            <a:srgbClr val="EAF5F4"/>
          </a:solidFill>
          <a:ln/>
        </p:spPr>
        <p:txBody>
          <a:bodyPr/>
          <a:lstStyle/>
          <a:p>
            <a:endParaRPr lang="en-US"/>
          </a:p>
        </p:txBody>
      </p:sp>
      <p:pic>
        <p:nvPicPr>
          <p:cNvPr id="21" name="Image 3" descr="icons/coins_028090.png"/>
          <p:cNvPicPr>
            <a:picLocks noChangeAspect="1"/>
          </p:cNvPicPr>
          <p:nvPr/>
        </p:nvPicPr>
        <p:blipFill>
          <a:blip r:embed="rId7"/>
          <a:stretch>
            <a:fillRect/>
          </a:stretch>
        </p:blipFill>
        <p:spPr>
          <a:xfrm>
            <a:off x="4758842" y="2953512"/>
            <a:ext cx="256032" cy="256032"/>
          </a:xfrm>
          <a:prstGeom prst="rect">
            <a:avLst/>
          </a:prstGeom>
        </p:spPr>
      </p:pic>
      <p:sp>
        <p:nvSpPr>
          <p:cNvPr id="22" name="Text 16"/>
          <p:cNvSpPr/>
          <p:nvPr/>
        </p:nvSpPr>
        <p:spPr>
          <a:xfrm>
            <a:off x="4630826" y="3474720"/>
            <a:ext cx="2930042"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AI credits</a:t>
            </a:r>
            <a:endParaRPr lang="en-US" sz="1250" dirty="0"/>
          </a:p>
        </p:txBody>
      </p:sp>
      <p:sp>
        <p:nvSpPr>
          <p:cNvPr id="23" name="Text 17"/>
          <p:cNvSpPr/>
          <p:nvPr/>
        </p:nvSpPr>
        <p:spPr>
          <a:xfrm>
            <a:off x="4630826" y="4023360"/>
            <a:ext cx="2930042" cy="548640"/>
          </a:xfrm>
          <a:prstGeom prst="rect">
            <a:avLst/>
          </a:prstGeom>
          <a:noFill/>
          <a:ln/>
        </p:spPr>
        <p:txBody>
          <a:bodyPr wrap="square" rtlCol="0" anchor="ctr"/>
          <a:lstStyle/>
          <a:p>
            <a:pPr marL="0" indent="0">
              <a:buNone/>
            </a:pPr>
            <a:r>
              <a:rPr lang="en-US" sz="3200" b="1" dirty="0">
                <a:solidFill>
                  <a:srgbClr val="0B2E33"/>
                </a:solidFill>
                <a:latin typeface="Cambria" pitchFamily="34" charset="0"/>
                <a:ea typeface="Cambria" pitchFamily="34" charset="-122"/>
                <a:cs typeface="Cambria" pitchFamily="34" charset="-120"/>
              </a:rPr>
              <a:t>$1.50</a:t>
            </a:r>
            <a:r>
              <a:rPr lang="en-US" sz="1150" dirty="0">
                <a:solidFill>
                  <a:srgbClr val="5A7679"/>
                </a:solidFill>
                <a:latin typeface="Calibri" pitchFamily="34" charset="0"/>
                <a:ea typeface="Calibri" pitchFamily="34" charset="-122"/>
                <a:cs typeface="Calibri" pitchFamily="34" charset="-120"/>
              </a:rPr>
              <a:t>  / 3,000 credits</a:t>
            </a:r>
            <a:endParaRPr lang="en-US" sz="3200" dirty="0"/>
          </a:p>
        </p:txBody>
      </p:sp>
      <p:sp>
        <p:nvSpPr>
          <p:cNvPr id="24" name="Text 18"/>
          <p:cNvSpPr/>
          <p:nvPr/>
        </p:nvSpPr>
        <p:spPr>
          <a:xfrm>
            <a:off x="4630826" y="4599432"/>
            <a:ext cx="2930042" cy="274320"/>
          </a:xfrm>
          <a:prstGeom prst="rect">
            <a:avLst/>
          </a:prstGeom>
          <a:noFill/>
          <a:ln/>
        </p:spPr>
        <p:txBody>
          <a:bodyPr wrap="square" rtlCol="0" anchor="ctr"/>
          <a:lstStyle/>
          <a:p>
            <a:pPr marL="0" indent="0">
              <a:buNone/>
            </a:pPr>
            <a:r>
              <a:rPr lang="en-US" sz="900" b="1" kern="0" spc="100" dirty="0">
                <a:solidFill>
                  <a:srgbClr val="02C39A"/>
                </a:solidFill>
                <a:latin typeface="Calibri" pitchFamily="34" charset="0"/>
                <a:ea typeface="Calibri" pitchFamily="34" charset="-122"/>
                <a:cs typeface="Calibri" pitchFamily="34" charset="-120"/>
              </a:rPr>
              <a:t>TOP UP AS YOU GO</a:t>
            </a:r>
            <a:endParaRPr lang="en-US" sz="900" dirty="0"/>
          </a:p>
        </p:txBody>
      </p:sp>
      <p:sp>
        <p:nvSpPr>
          <p:cNvPr id="25" name="Shape 19"/>
          <p:cNvSpPr/>
          <p:nvPr/>
        </p:nvSpPr>
        <p:spPr>
          <a:xfrm>
            <a:off x="4630826" y="4946904"/>
            <a:ext cx="2930042" cy="0"/>
          </a:xfrm>
          <a:prstGeom prst="line">
            <a:avLst/>
          </a:prstGeom>
          <a:noFill/>
          <a:ln w="12700">
            <a:solidFill>
              <a:srgbClr val="E1ECEC"/>
            </a:solidFill>
            <a:prstDash val="solid"/>
          </a:ln>
        </p:spPr>
        <p:txBody>
          <a:bodyPr/>
          <a:lstStyle/>
          <a:p>
            <a:endParaRPr lang="en-US"/>
          </a:p>
        </p:txBody>
      </p:sp>
      <p:sp>
        <p:nvSpPr>
          <p:cNvPr id="26" name="Text 20"/>
          <p:cNvSpPr/>
          <p:nvPr/>
        </p:nvSpPr>
        <p:spPr>
          <a:xfrm>
            <a:off x="4630826" y="5093208"/>
            <a:ext cx="2930042" cy="91440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Powers comments, posts, and outreach across your clients. Pay for what they actually use.</a:t>
            </a:r>
            <a:endParaRPr lang="en-US" sz="1050" dirty="0"/>
          </a:p>
        </p:txBody>
      </p:sp>
      <p:sp>
        <p:nvSpPr>
          <p:cNvPr id="27" name="Shape 21"/>
          <p:cNvSpPr/>
          <p:nvPr/>
        </p:nvSpPr>
        <p:spPr>
          <a:xfrm>
            <a:off x="8173517" y="2514600"/>
            <a:ext cx="3515258" cy="3566160"/>
          </a:xfrm>
          <a:prstGeom prst="roundRect">
            <a:avLst>
              <a:gd name="adj" fmla="val 4162"/>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28" name="Shape 22"/>
          <p:cNvSpPr/>
          <p:nvPr/>
        </p:nvSpPr>
        <p:spPr>
          <a:xfrm>
            <a:off x="8466125" y="2825496"/>
            <a:ext cx="512064" cy="512064"/>
          </a:xfrm>
          <a:prstGeom prst="ellipse">
            <a:avLst/>
          </a:prstGeom>
          <a:solidFill>
            <a:srgbClr val="EAF5F4"/>
          </a:solidFill>
          <a:ln/>
        </p:spPr>
        <p:txBody>
          <a:bodyPr/>
          <a:lstStyle/>
          <a:p>
            <a:endParaRPr lang="en-US"/>
          </a:p>
        </p:txBody>
      </p:sp>
      <p:pic>
        <p:nvPicPr>
          <p:cNvPr id="29" name="Image 4" descr="icons/video_028090.png"/>
          <p:cNvPicPr>
            <a:picLocks noChangeAspect="1"/>
          </p:cNvPicPr>
          <p:nvPr/>
        </p:nvPicPr>
        <p:blipFill>
          <a:blip r:embed="rId8"/>
          <a:stretch>
            <a:fillRect/>
          </a:stretch>
        </p:blipFill>
        <p:spPr>
          <a:xfrm>
            <a:off x="8594141" y="2953512"/>
            <a:ext cx="256032" cy="256032"/>
          </a:xfrm>
          <a:prstGeom prst="rect">
            <a:avLst/>
          </a:prstGeom>
        </p:spPr>
      </p:pic>
      <p:sp>
        <p:nvSpPr>
          <p:cNvPr id="30" name="Text 23"/>
          <p:cNvSpPr/>
          <p:nvPr/>
        </p:nvSpPr>
        <p:spPr>
          <a:xfrm>
            <a:off x="8466125" y="3474720"/>
            <a:ext cx="2930042"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Reels credits</a:t>
            </a:r>
            <a:endParaRPr lang="en-US" sz="1250" dirty="0"/>
          </a:p>
        </p:txBody>
      </p:sp>
      <p:sp>
        <p:nvSpPr>
          <p:cNvPr id="31" name="Text 24"/>
          <p:cNvSpPr/>
          <p:nvPr/>
        </p:nvSpPr>
        <p:spPr>
          <a:xfrm>
            <a:off x="8466125" y="4023360"/>
            <a:ext cx="2930042" cy="548640"/>
          </a:xfrm>
          <a:prstGeom prst="rect">
            <a:avLst/>
          </a:prstGeom>
          <a:noFill/>
          <a:ln/>
        </p:spPr>
        <p:txBody>
          <a:bodyPr wrap="square" rtlCol="0" anchor="ctr"/>
          <a:lstStyle/>
          <a:p>
            <a:pPr marL="0" indent="0">
              <a:buNone/>
            </a:pPr>
            <a:r>
              <a:rPr lang="en-US" sz="3200" b="1" dirty="0">
                <a:solidFill>
                  <a:srgbClr val="0B2E33"/>
                </a:solidFill>
                <a:latin typeface="Cambria" pitchFamily="34" charset="0"/>
                <a:ea typeface="Cambria" pitchFamily="34" charset="-122"/>
                <a:cs typeface="Cambria" pitchFamily="34" charset="-120"/>
              </a:rPr>
              <a:t>$2</a:t>
            </a:r>
            <a:r>
              <a:rPr lang="en-US" sz="1150" dirty="0">
                <a:solidFill>
                  <a:srgbClr val="5A7679"/>
                </a:solidFill>
                <a:latin typeface="Calibri" pitchFamily="34" charset="0"/>
                <a:ea typeface="Calibri" pitchFamily="34" charset="-122"/>
                <a:cs typeface="Calibri" pitchFamily="34" charset="-120"/>
              </a:rPr>
              <a:t>  / 30 sec</a:t>
            </a:r>
            <a:endParaRPr lang="en-US" sz="3200" dirty="0"/>
          </a:p>
        </p:txBody>
      </p:sp>
      <p:sp>
        <p:nvSpPr>
          <p:cNvPr id="32" name="Text 25"/>
          <p:cNvSpPr/>
          <p:nvPr/>
        </p:nvSpPr>
        <p:spPr>
          <a:xfrm>
            <a:off x="8466125" y="4599432"/>
            <a:ext cx="2930042" cy="274320"/>
          </a:xfrm>
          <a:prstGeom prst="rect">
            <a:avLst/>
          </a:prstGeom>
          <a:noFill/>
          <a:ln/>
        </p:spPr>
        <p:txBody>
          <a:bodyPr wrap="square" rtlCol="0" anchor="ctr"/>
          <a:lstStyle/>
          <a:p>
            <a:pPr marL="0" indent="0">
              <a:buNone/>
            </a:pPr>
            <a:r>
              <a:rPr lang="en-US" sz="900" b="1" kern="0" spc="100" dirty="0">
                <a:solidFill>
                  <a:srgbClr val="02C39A"/>
                </a:solidFill>
                <a:latin typeface="Calibri" pitchFamily="34" charset="0"/>
                <a:ea typeface="Calibri" pitchFamily="34" charset="-122"/>
                <a:cs typeface="Calibri" pitchFamily="34" charset="-120"/>
              </a:rPr>
              <a:t>BILLED BY LENGTH</a:t>
            </a:r>
            <a:endParaRPr lang="en-US" sz="900" dirty="0"/>
          </a:p>
        </p:txBody>
      </p:sp>
      <p:sp>
        <p:nvSpPr>
          <p:cNvPr id="33" name="Shape 26"/>
          <p:cNvSpPr/>
          <p:nvPr/>
        </p:nvSpPr>
        <p:spPr>
          <a:xfrm>
            <a:off x="8466125" y="4946904"/>
            <a:ext cx="2930042" cy="0"/>
          </a:xfrm>
          <a:prstGeom prst="line">
            <a:avLst/>
          </a:prstGeom>
          <a:noFill/>
          <a:ln w="12700">
            <a:solidFill>
              <a:srgbClr val="E1ECEC"/>
            </a:solidFill>
            <a:prstDash val="solid"/>
          </a:ln>
        </p:spPr>
        <p:txBody>
          <a:bodyPr/>
          <a:lstStyle/>
          <a:p>
            <a:endParaRPr lang="en-US"/>
          </a:p>
        </p:txBody>
      </p:sp>
      <p:sp>
        <p:nvSpPr>
          <p:cNvPr id="34" name="Text 27"/>
          <p:cNvSpPr/>
          <p:nvPr/>
        </p:nvSpPr>
        <p:spPr>
          <a:xfrm>
            <a:off x="8466125" y="5093208"/>
            <a:ext cx="2930042" cy="91440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Covers AI reel generation for your clients. Charged per clip, by seconds rendered.</a:t>
            </a:r>
            <a:endParaRPr lang="en-US" sz="1050" dirty="0"/>
          </a:p>
        </p:txBody>
      </p:sp>
      <p:sp>
        <p:nvSpPr>
          <p:cNvPr id="35" name="Text 28"/>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04 — Pricing</a:t>
            </a:r>
            <a:endParaRPr lang="en-US" sz="900" dirty="0"/>
          </a:p>
        </p:txBody>
      </p:sp>
      <p:sp>
        <p:nvSpPr>
          <p:cNvPr id="36" name="Text 29"/>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02920" y="964692"/>
            <a:ext cx="118872" cy="118872"/>
          </a:xfrm>
          <a:prstGeom prst="ellipse">
            <a:avLst/>
          </a:prstGeom>
          <a:solidFill>
            <a:srgbClr val="02C39A"/>
          </a:solidFill>
          <a:ln/>
        </p:spPr>
        <p:txBody>
          <a:bodyPr/>
          <a:lstStyle/>
          <a:p>
            <a:endParaRPr lang="en-US"/>
          </a:p>
        </p:txBody>
      </p:sp>
      <p:sp>
        <p:nvSpPr>
          <p:cNvPr id="5" name="Text 2"/>
          <p:cNvSpPr/>
          <p:nvPr/>
        </p:nvSpPr>
        <p:spPr>
          <a:xfrm>
            <a:off x="722376" y="8686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WORKED EXAMPLE</a:t>
            </a:r>
            <a:endParaRPr lang="en-US" sz="1200" dirty="0"/>
          </a:p>
        </p:txBody>
      </p:sp>
      <p:sp>
        <p:nvSpPr>
          <p:cNvPr id="6" name="Text 3"/>
          <p:cNvSpPr/>
          <p:nvPr/>
        </p:nvSpPr>
        <p:spPr>
          <a:xfrm>
            <a:off x="502920" y="1280160"/>
            <a:ext cx="7315200" cy="548640"/>
          </a:xfrm>
          <a:prstGeom prst="rect">
            <a:avLst/>
          </a:prstGeom>
          <a:noFill/>
          <a:ln/>
        </p:spPr>
        <p:txBody>
          <a:bodyPr wrap="square" rtlCol="0" anchor="ctr"/>
          <a:lstStyle/>
          <a:p>
            <a:pPr marL="0" indent="0">
              <a:buNone/>
            </a:pPr>
            <a:r>
              <a:rPr lang="en-US" sz="2900" b="1" dirty="0">
                <a:solidFill>
                  <a:srgbClr val="0B2E33"/>
                </a:solidFill>
                <a:latin typeface="Cambria" pitchFamily="34" charset="0"/>
                <a:ea typeface="Cambria" pitchFamily="34" charset="-122"/>
                <a:cs typeface="Cambria" pitchFamily="34" charset="-120"/>
              </a:rPr>
              <a:t>A typical month</a:t>
            </a:r>
            <a:endParaRPr lang="en-US" sz="2900" dirty="0"/>
          </a:p>
        </p:txBody>
      </p:sp>
      <p:sp>
        <p:nvSpPr>
          <p:cNvPr id="7" name="Text 4"/>
          <p:cNvSpPr/>
          <p:nvPr/>
        </p:nvSpPr>
        <p:spPr>
          <a:xfrm>
            <a:off x="502920" y="1874520"/>
            <a:ext cx="7315200" cy="365760"/>
          </a:xfrm>
          <a:prstGeom prst="rect">
            <a:avLst/>
          </a:prstGeom>
          <a:noFill/>
          <a:ln/>
        </p:spPr>
        <p:txBody>
          <a:bodyPr wrap="square" rtlCol="0" anchor="ctr"/>
          <a:lstStyle/>
          <a:p>
            <a:pPr marL="0" indent="0">
              <a:buNone/>
            </a:pPr>
            <a:r>
              <a:rPr lang="en-US" sz="1250" i="1" dirty="0">
                <a:solidFill>
                  <a:srgbClr val="5A7679"/>
                </a:solidFill>
                <a:latin typeface="Calibri" pitchFamily="34" charset="0"/>
                <a:ea typeface="Calibri" pitchFamily="34" charset="-122"/>
                <a:cs typeface="Calibri" pitchFamily="34" charset="-120"/>
              </a:rPr>
              <a:t>Example — 34 active clients</a:t>
            </a:r>
            <a:endParaRPr lang="en-US" sz="1250" dirty="0"/>
          </a:p>
        </p:txBody>
      </p:sp>
      <p:sp>
        <p:nvSpPr>
          <p:cNvPr id="8" name="Shape 5"/>
          <p:cNvSpPr/>
          <p:nvPr/>
        </p:nvSpPr>
        <p:spPr>
          <a:xfrm>
            <a:off x="502920" y="2468880"/>
            <a:ext cx="7086600" cy="3593592"/>
          </a:xfrm>
          <a:prstGeom prst="roundRect">
            <a:avLst>
              <a:gd name="adj" fmla="val 3562"/>
            </a:avLst>
          </a:prstGeom>
          <a:solidFill>
            <a:srgbClr val="FFFFFF"/>
          </a:solidFill>
          <a:ln w="12700">
            <a:solidFill>
              <a:srgbClr val="E1ECEC"/>
            </a:solidFill>
            <a:prstDash val="solid"/>
          </a:ln>
          <a:effectLst>
            <a:outerShdw blurRad="114300" dist="38100" dir="5400000" algn="bl" rotWithShape="0">
              <a:srgbClr val="0B2E33">
                <a:alpha val="8000"/>
              </a:srgbClr>
            </a:outerShdw>
          </a:effectLst>
        </p:spPr>
        <p:txBody>
          <a:bodyPr/>
          <a:lstStyle/>
          <a:p>
            <a:endParaRPr lang="en-US"/>
          </a:p>
        </p:txBody>
      </p:sp>
      <p:sp>
        <p:nvSpPr>
          <p:cNvPr id="9" name="Shape 6"/>
          <p:cNvSpPr/>
          <p:nvPr/>
        </p:nvSpPr>
        <p:spPr>
          <a:xfrm>
            <a:off x="850392" y="2862072"/>
            <a:ext cx="384048" cy="384048"/>
          </a:xfrm>
          <a:prstGeom prst="ellipse">
            <a:avLst/>
          </a:prstGeom>
          <a:solidFill>
            <a:srgbClr val="EAF5F4"/>
          </a:solidFill>
          <a:ln/>
        </p:spPr>
        <p:txBody>
          <a:bodyPr/>
          <a:lstStyle/>
          <a:p>
            <a:endParaRPr lang="en-US"/>
          </a:p>
        </p:txBody>
      </p:sp>
      <p:pic>
        <p:nvPicPr>
          <p:cNvPr id="10" name="Image 1" descr="icons/dashboard_028090.png"/>
          <p:cNvPicPr>
            <a:picLocks noChangeAspect="1"/>
          </p:cNvPicPr>
          <p:nvPr/>
        </p:nvPicPr>
        <p:blipFill>
          <a:blip r:embed="rId5"/>
          <a:stretch>
            <a:fillRect/>
          </a:stretch>
        </p:blipFill>
        <p:spPr>
          <a:xfrm>
            <a:off x="941832" y="2953512"/>
            <a:ext cx="201168" cy="201168"/>
          </a:xfrm>
          <a:prstGeom prst="rect">
            <a:avLst/>
          </a:prstGeom>
        </p:spPr>
      </p:pic>
      <p:sp>
        <p:nvSpPr>
          <p:cNvPr id="11" name="Text 7"/>
          <p:cNvSpPr/>
          <p:nvPr/>
        </p:nvSpPr>
        <p:spPr>
          <a:xfrm>
            <a:off x="1399032" y="2788920"/>
            <a:ext cx="2926080" cy="512064"/>
          </a:xfrm>
          <a:prstGeom prst="rect">
            <a:avLst/>
          </a:prstGeom>
          <a:noFill/>
          <a:ln/>
        </p:spPr>
        <p:txBody>
          <a:bodyPr wrap="square" rtlCol="0" anchor="ctr"/>
          <a:lstStyle/>
          <a:p>
            <a:pPr marL="0" indent="0">
              <a:buNone/>
            </a:pPr>
            <a:r>
              <a:rPr lang="en-US" sz="1250" b="1" dirty="0">
                <a:solidFill>
                  <a:srgbClr val="0B2E33"/>
                </a:solidFill>
                <a:latin typeface="Calibri" pitchFamily="34" charset="0"/>
                <a:ea typeface="Calibri" pitchFamily="34" charset="-122"/>
                <a:cs typeface="Calibri" pitchFamily="34" charset="-120"/>
              </a:rPr>
              <a:t>Whitelabel Panel account</a:t>
            </a:r>
            <a:endParaRPr lang="en-US" sz="1250" dirty="0"/>
          </a:p>
        </p:txBody>
      </p:sp>
      <p:sp>
        <p:nvSpPr>
          <p:cNvPr id="12" name="Text 8"/>
          <p:cNvSpPr/>
          <p:nvPr/>
        </p:nvSpPr>
        <p:spPr>
          <a:xfrm>
            <a:off x="4297680" y="2788920"/>
            <a:ext cx="2103120" cy="512064"/>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Flat monthly fee</a:t>
            </a:r>
            <a:endParaRPr lang="en-US" sz="1050" dirty="0"/>
          </a:p>
        </p:txBody>
      </p:sp>
      <p:sp>
        <p:nvSpPr>
          <p:cNvPr id="13" name="Text 9"/>
          <p:cNvSpPr/>
          <p:nvPr/>
        </p:nvSpPr>
        <p:spPr>
          <a:xfrm>
            <a:off x="6080760" y="2788920"/>
            <a:ext cx="1188720" cy="512064"/>
          </a:xfrm>
          <a:prstGeom prst="rect">
            <a:avLst/>
          </a:prstGeom>
          <a:noFill/>
          <a:ln/>
        </p:spPr>
        <p:txBody>
          <a:bodyPr wrap="square" rtlCol="0" anchor="ctr"/>
          <a:lstStyle/>
          <a:p>
            <a:pPr marL="0" indent="0" algn="r">
              <a:buNone/>
            </a:pPr>
            <a:r>
              <a:rPr lang="en-US" sz="1400" b="1" dirty="0">
                <a:solidFill>
                  <a:srgbClr val="028090"/>
                </a:solidFill>
                <a:latin typeface="Calibri" pitchFamily="34" charset="0"/>
                <a:ea typeface="Calibri" pitchFamily="34" charset="-122"/>
                <a:cs typeface="Calibri" pitchFamily="34" charset="-120"/>
              </a:rPr>
              <a:t>$500</a:t>
            </a:r>
            <a:endParaRPr lang="en-US" sz="1400" dirty="0"/>
          </a:p>
        </p:txBody>
      </p:sp>
      <p:sp>
        <p:nvSpPr>
          <p:cNvPr id="14" name="Shape 10"/>
          <p:cNvSpPr/>
          <p:nvPr/>
        </p:nvSpPr>
        <p:spPr>
          <a:xfrm>
            <a:off x="850392" y="3364992"/>
            <a:ext cx="6391656" cy="0"/>
          </a:xfrm>
          <a:prstGeom prst="line">
            <a:avLst/>
          </a:prstGeom>
          <a:noFill/>
          <a:ln w="9525">
            <a:solidFill>
              <a:srgbClr val="E1ECEC"/>
            </a:solidFill>
            <a:prstDash val="solid"/>
          </a:ln>
        </p:spPr>
        <p:txBody>
          <a:bodyPr/>
          <a:lstStyle/>
          <a:p>
            <a:endParaRPr lang="en-US"/>
          </a:p>
        </p:txBody>
      </p:sp>
      <p:sp>
        <p:nvSpPr>
          <p:cNvPr id="15" name="Shape 11"/>
          <p:cNvSpPr/>
          <p:nvPr/>
        </p:nvSpPr>
        <p:spPr>
          <a:xfrm>
            <a:off x="850392" y="3502152"/>
            <a:ext cx="384048" cy="384048"/>
          </a:xfrm>
          <a:prstGeom prst="ellipse">
            <a:avLst/>
          </a:prstGeom>
          <a:solidFill>
            <a:srgbClr val="EAF5F4"/>
          </a:solidFill>
          <a:ln/>
        </p:spPr>
        <p:txBody>
          <a:bodyPr/>
          <a:lstStyle/>
          <a:p>
            <a:endParaRPr lang="en-US"/>
          </a:p>
        </p:txBody>
      </p:sp>
      <p:pic>
        <p:nvPicPr>
          <p:cNvPr id="16" name="Image 2" descr="icons/infinity_028090.png"/>
          <p:cNvPicPr>
            <a:picLocks noChangeAspect="1"/>
          </p:cNvPicPr>
          <p:nvPr/>
        </p:nvPicPr>
        <p:blipFill>
          <a:blip r:embed="rId6"/>
          <a:stretch>
            <a:fillRect/>
          </a:stretch>
        </p:blipFill>
        <p:spPr>
          <a:xfrm>
            <a:off x="941832" y="3593592"/>
            <a:ext cx="201168" cy="201168"/>
          </a:xfrm>
          <a:prstGeom prst="rect">
            <a:avLst/>
          </a:prstGeom>
        </p:spPr>
      </p:pic>
      <p:sp>
        <p:nvSpPr>
          <p:cNvPr id="17" name="Text 12"/>
          <p:cNvSpPr/>
          <p:nvPr/>
        </p:nvSpPr>
        <p:spPr>
          <a:xfrm>
            <a:off x="1399032" y="3429000"/>
            <a:ext cx="2926080" cy="512064"/>
          </a:xfrm>
          <a:prstGeom prst="rect">
            <a:avLst/>
          </a:prstGeom>
          <a:noFill/>
          <a:ln/>
        </p:spPr>
        <p:txBody>
          <a:bodyPr wrap="square" rtlCol="0" anchor="ctr"/>
          <a:lstStyle/>
          <a:p>
            <a:pPr marL="0" indent="0">
              <a:buNone/>
            </a:pPr>
            <a:r>
              <a:rPr lang="en-US" sz="1250" b="1" dirty="0">
                <a:solidFill>
                  <a:srgbClr val="0B2E33"/>
                </a:solidFill>
                <a:latin typeface="Calibri" pitchFamily="34" charset="0"/>
                <a:ea typeface="Calibri" pitchFamily="34" charset="-122"/>
                <a:cs typeface="Calibri" pitchFamily="34" charset="-120"/>
              </a:rPr>
              <a:t>34 licenses issued</a:t>
            </a:r>
            <a:endParaRPr lang="en-US" sz="1250" dirty="0"/>
          </a:p>
        </p:txBody>
      </p:sp>
      <p:sp>
        <p:nvSpPr>
          <p:cNvPr id="18" name="Text 13"/>
          <p:cNvSpPr/>
          <p:nvPr/>
        </p:nvSpPr>
        <p:spPr>
          <a:xfrm>
            <a:off x="4297680" y="3429000"/>
            <a:ext cx="2103120" cy="512064"/>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Unlimited — no seat fee</a:t>
            </a:r>
            <a:endParaRPr lang="en-US" sz="1050" dirty="0"/>
          </a:p>
        </p:txBody>
      </p:sp>
      <p:sp>
        <p:nvSpPr>
          <p:cNvPr id="19" name="Text 14"/>
          <p:cNvSpPr/>
          <p:nvPr/>
        </p:nvSpPr>
        <p:spPr>
          <a:xfrm>
            <a:off x="6080760" y="3429000"/>
            <a:ext cx="1188720" cy="512064"/>
          </a:xfrm>
          <a:prstGeom prst="rect">
            <a:avLst/>
          </a:prstGeom>
          <a:noFill/>
          <a:ln/>
        </p:spPr>
        <p:txBody>
          <a:bodyPr wrap="square" rtlCol="0" anchor="ctr"/>
          <a:lstStyle/>
          <a:p>
            <a:pPr marL="0" indent="0" algn="r">
              <a:buNone/>
            </a:pPr>
            <a:r>
              <a:rPr lang="en-US" sz="1400" b="1" dirty="0">
                <a:solidFill>
                  <a:srgbClr val="028090"/>
                </a:solidFill>
                <a:latin typeface="Calibri" pitchFamily="34" charset="0"/>
                <a:ea typeface="Calibri" pitchFamily="34" charset="-122"/>
                <a:cs typeface="Calibri" pitchFamily="34" charset="-120"/>
              </a:rPr>
              <a:t>$0</a:t>
            </a:r>
            <a:endParaRPr lang="en-US" sz="1400" dirty="0"/>
          </a:p>
        </p:txBody>
      </p:sp>
      <p:sp>
        <p:nvSpPr>
          <p:cNvPr id="20" name="Shape 15"/>
          <p:cNvSpPr/>
          <p:nvPr/>
        </p:nvSpPr>
        <p:spPr>
          <a:xfrm>
            <a:off x="850392" y="4005072"/>
            <a:ext cx="6391656" cy="0"/>
          </a:xfrm>
          <a:prstGeom prst="line">
            <a:avLst/>
          </a:prstGeom>
          <a:noFill/>
          <a:ln w="9525">
            <a:solidFill>
              <a:srgbClr val="E1ECEC"/>
            </a:solidFill>
            <a:prstDash val="solid"/>
          </a:ln>
        </p:spPr>
        <p:txBody>
          <a:bodyPr/>
          <a:lstStyle/>
          <a:p>
            <a:endParaRPr lang="en-US"/>
          </a:p>
        </p:txBody>
      </p:sp>
      <p:sp>
        <p:nvSpPr>
          <p:cNvPr id="21" name="Shape 16"/>
          <p:cNvSpPr/>
          <p:nvPr/>
        </p:nvSpPr>
        <p:spPr>
          <a:xfrm>
            <a:off x="850392" y="4142232"/>
            <a:ext cx="384048" cy="384048"/>
          </a:xfrm>
          <a:prstGeom prst="ellipse">
            <a:avLst/>
          </a:prstGeom>
          <a:solidFill>
            <a:srgbClr val="EAF5F4"/>
          </a:solidFill>
          <a:ln/>
        </p:spPr>
        <p:txBody>
          <a:bodyPr/>
          <a:lstStyle/>
          <a:p>
            <a:endParaRPr lang="en-US"/>
          </a:p>
        </p:txBody>
      </p:sp>
      <p:pic>
        <p:nvPicPr>
          <p:cNvPr id="22" name="Image 3" descr="icons/coins_028090.png"/>
          <p:cNvPicPr>
            <a:picLocks noChangeAspect="1"/>
          </p:cNvPicPr>
          <p:nvPr/>
        </p:nvPicPr>
        <p:blipFill>
          <a:blip r:embed="rId7"/>
          <a:stretch>
            <a:fillRect/>
          </a:stretch>
        </p:blipFill>
        <p:spPr>
          <a:xfrm>
            <a:off x="941832" y="4233672"/>
            <a:ext cx="201168" cy="201168"/>
          </a:xfrm>
          <a:prstGeom prst="rect">
            <a:avLst/>
          </a:prstGeom>
        </p:spPr>
      </p:pic>
      <p:sp>
        <p:nvSpPr>
          <p:cNvPr id="23" name="Text 17"/>
          <p:cNvSpPr/>
          <p:nvPr/>
        </p:nvSpPr>
        <p:spPr>
          <a:xfrm>
            <a:off x="1399032" y="4069080"/>
            <a:ext cx="2926080" cy="512064"/>
          </a:xfrm>
          <a:prstGeom prst="rect">
            <a:avLst/>
          </a:prstGeom>
          <a:noFill/>
          <a:ln/>
        </p:spPr>
        <p:txBody>
          <a:bodyPr wrap="square" rtlCol="0" anchor="ctr"/>
          <a:lstStyle/>
          <a:p>
            <a:pPr marL="0" indent="0">
              <a:buNone/>
            </a:pPr>
            <a:r>
              <a:rPr lang="en-US" sz="1250" b="1" dirty="0">
                <a:solidFill>
                  <a:srgbClr val="0B2E33"/>
                </a:solidFill>
                <a:latin typeface="Calibri" pitchFamily="34" charset="0"/>
                <a:ea typeface="Calibri" pitchFamily="34" charset="-122"/>
                <a:cs typeface="Calibri" pitchFamily="34" charset="-120"/>
              </a:rPr>
              <a:t>60,000 AI credits</a:t>
            </a:r>
            <a:endParaRPr lang="en-US" sz="1250" dirty="0"/>
          </a:p>
        </p:txBody>
      </p:sp>
      <p:sp>
        <p:nvSpPr>
          <p:cNvPr id="24" name="Text 18"/>
          <p:cNvSpPr/>
          <p:nvPr/>
        </p:nvSpPr>
        <p:spPr>
          <a:xfrm>
            <a:off x="4297680" y="4069080"/>
            <a:ext cx="2103120" cy="512064"/>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20 × $1.50</a:t>
            </a:r>
            <a:endParaRPr lang="en-US" sz="1050" dirty="0"/>
          </a:p>
        </p:txBody>
      </p:sp>
      <p:sp>
        <p:nvSpPr>
          <p:cNvPr id="25" name="Text 19"/>
          <p:cNvSpPr/>
          <p:nvPr/>
        </p:nvSpPr>
        <p:spPr>
          <a:xfrm>
            <a:off x="6080760" y="4069080"/>
            <a:ext cx="1188720" cy="512064"/>
          </a:xfrm>
          <a:prstGeom prst="rect">
            <a:avLst/>
          </a:prstGeom>
          <a:noFill/>
          <a:ln/>
        </p:spPr>
        <p:txBody>
          <a:bodyPr wrap="square" rtlCol="0" anchor="ctr"/>
          <a:lstStyle/>
          <a:p>
            <a:pPr marL="0" indent="0" algn="r">
              <a:buNone/>
            </a:pPr>
            <a:r>
              <a:rPr lang="en-US" sz="1400" b="1" dirty="0">
                <a:solidFill>
                  <a:srgbClr val="028090"/>
                </a:solidFill>
                <a:latin typeface="Calibri" pitchFamily="34" charset="0"/>
                <a:ea typeface="Calibri" pitchFamily="34" charset="-122"/>
                <a:cs typeface="Calibri" pitchFamily="34" charset="-120"/>
              </a:rPr>
              <a:t>$30</a:t>
            </a:r>
            <a:endParaRPr lang="en-US" sz="1400" dirty="0"/>
          </a:p>
        </p:txBody>
      </p:sp>
      <p:sp>
        <p:nvSpPr>
          <p:cNvPr id="26" name="Shape 20"/>
          <p:cNvSpPr/>
          <p:nvPr/>
        </p:nvSpPr>
        <p:spPr>
          <a:xfrm>
            <a:off x="850392" y="4645152"/>
            <a:ext cx="6391656" cy="0"/>
          </a:xfrm>
          <a:prstGeom prst="line">
            <a:avLst/>
          </a:prstGeom>
          <a:noFill/>
          <a:ln w="9525">
            <a:solidFill>
              <a:srgbClr val="E1ECEC"/>
            </a:solidFill>
            <a:prstDash val="solid"/>
          </a:ln>
        </p:spPr>
        <p:txBody>
          <a:bodyPr/>
          <a:lstStyle/>
          <a:p>
            <a:endParaRPr lang="en-US"/>
          </a:p>
        </p:txBody>
      </p:sp>
      <p:sp>
        <p:nvSpPr>
          <p:cNvPr id="27" name="Shape 21"/>
          <p:cNvSpPr/>
          <p:nvPr/>
        </p:nvSpPr>
        <p:spPr>
          <a:xfrm>
            <a:off x="850392" y="4782312"/>
            <a:ext cx="384048" cy="384048"/>
          </a:xfrm>
          <a:prstGeom prst="ellipse">
            <a:avLst/>
          </a:prstGeom>
          <a:solidFill>
            <a:srgbClr val="EAF5F4"/>
          </a:solidFill>
          <a:ln/>
        </p:spPr>
        <p:txBody>
          <a:bodyPr/>
          <a:lstStyle/>
          <a:p>
            <a:endParaRPr lang="en-US"/>
          </a:p>
        </p:txBody>
      </p:sp>
      <p:pic>
        <p:nvPicPr>
          <p:cNvPr id="28" name="Image 4" descr="icons/video_028090.png"/>
          <p:cNvPicPr>
            <a:picLocks noChangeAspect="1"/>
          </p:cNvPicPr>
          <p:nvPr/>
        </p:nvPicPr>
        <p:blipFill>
          <a:blip r:embed="rId8"/>
          <a:stretch>
            <a:fillRect/>
          </a:stretch>
        </p:blipFill>
        <p:spPr>
          <a:xfrm>
            <a:off x="941832" y="4873752"/>
            <a:ext cx="201168" cy="201168"/>
          </a:xfrm>
          <a:prstGeom prst="rect">
            <a:avLst/>
          </a:prstGeom>
        </p:spPr>
      </p:pic>
      <p:sp>
        <p:nvSpPr>
          <p:cNvPr id="29" name="Text 22"/>
          <p:cNvSpPr/>
          <p:nvPr/>
        </p:nvSpPr>
        <p:spPr>
          <a:xfrm>
            <a:off x="1399032" y="4709160"/>
            <a:ext cx="2926080" cy="512064"/>
          </a:xfrm>
          <a:prstGeom prst="rect">
            <a:avLst/>
          </a:prstGeom>
          <a:noFill/>
          <a:ln/>
        </p:spPr>
        <p:txBody>
          <a:bodyPr wrap="square" rtlCol="0" anchor="ctr"/>
          <a:lstStyle/>
          <a:p>
            <a:pPr marL="0" indent="0">
              <a:buNone/>
            </a:pPr>
            <a:r>
              <a:rPr lang="en-US" sz="1250" b="1" dirty="0">
                <a:solidFill>
                  <a:srgbClr val="0B2E33"/>
                </a:solidFill>
                <a:latin typeface="Calibri" pitchFamily="34" charset="0"/>
                <a:ea typeface="Calibri" pitchFamily="34" charset="-122"/>
                <a:cs typeface="Calibri" pitchFamily="34" charset="-120"/>
              </a:rPr>
              <a:t>5 min of reels</a:t>
            </a:r>
            <a:endParaRPr lang="en-US" sz="1250" dirty="0"/>
          </a:p>
        </p:txBody>
      </p:sp>
      <p:sp>
        <p:nvSpPr>
          <p:cNvPr id="30" name="Text 23"/>
          <p:cNvSpPr/>
          <p:nvPr/>
        </p:nvSpPr>
        <p:spPr>
          <a:xfrm>
            <a:off x="4297680" y="4709160"/>
            <a:ext cx="2103120" cy="512064"/>
          </a:xfrm>
          <a:prstGeom prst="rect">
            <a:avLst/>
          </a:prstGeom>
          <a:noFill/>
          <a:ln/>
        </p:spPr>
        <p:txBody>
          <a:bodyPr wrap="square" rtlCol="0" anchor="ctr"/>
          <a:lstStyle/>
          <a:p>
            <a:pPr marL="0" indent="0">
              <a:buNone/>
            </a:pPr>
            <a:r>
              <a:rPr lang="en-US" sz="1050" dirty="0">
                <a:solidFill>
                  <a:srgbClr val="5A7679"/>
                </a:solidFill>
                <a:latin typeface="Calibri" pitchFamily="34" charset="0"/>
                <a:ea typeface="Calibri" pitchFamily="34" charset="-122"/>
                <a:cs typeface="Calibri" pitchFamily="34" charset="-120"/>
              </a:rPr>
              <a:t>10 × $2 (per 30 sec)</a:t>
            </a:r>
            <a:endParaRPr lang="en-US" sz="1050" dirty="0"/>
          </a:p>
        </p:txBody>
      </p:sp>
      <p:sp>
        <p:nvSpPr>
          <p:cNvPr id="31" name="Text 24"/>
          <p:cNvSpPr/>
          <p:nvPr/>
        </p:nvSpPr>
        <p:spPr>
          <a:xfrm>
            <a:off x="6080760" y="4709160"/>
            <a:ext cx="1188720" cy="512064"/>
          </a:xfrm>
          <a:prstGeom prst="rect">
            <a:avLst/>
          </a:prstGeom>
          <a:noFill/>
          <a:ln/>
        </p:spPr>
        <p:txBody>
          <a:bodyPr wrap="square" rtlCol="0" anchor="ctr"/>
          <a:lstStyle/>
          <a:p>
            <a:pPr marL="0" indent="0" algn="r">
              <a:buNone/>
            </a:pPr>
            <a:r>
              <a:rPr lang="en-US" sz="1400" b="1" dirty="0">
                <a:solidFill>
                  <a:srgbClr val="028090"/>
                </a:solidFill>
                <a:latin typeface="Calibri" pitchFamily="34" charset="0"/>
                <a:ea typeface="Calibri" pitchFamily="34" charset="-122"/>
                <a:cs typeface="Calibri" pitchFamily="34" charset="-120"/>
              </a:rPr>
              <a:t>$20</a:t>
            </a:r>
            <a:endParaRPr lang="en-US" sz="1400" dirty="0"/>
          </a:p>
        </p:txBody>
      </p:sp>
      <p:sp>
        <p:nvSpPr>
          <p:cNvPr id="32" name="Shape 25"/>
          <p:cNvSpPr/>
          <p:nvPr/>
        </p:nvSpPr>
        <p:spPr>
          <a:xfrm>
            <a:off x="685800" y="5340096"/>
            <a:ext cx="6720840" cy="566928"/>
          </a:xfrm>
          <a:prstGeom prst="roundRect">
            <a:avLst>
              <a:gd name="adj" fmla="val 16129"/>
            </a:avLst>
          </a:prstGeom>
          <a:solidFill>
            <a:srgbClr val="028090"/>
          </a:solidFill>
          <a:ln/>
        </p:spPr>
        <p:txBody>
          <a:bodyPr/>
          <a:lstStyle/>
          <a:p>
            <a:endParaRPr lang="en-US"/>
          </a:p>
        </p:txBody>
      </p:sp>
      <p:sp>
        <p:nvSpPr>
          <p:cNvPr id="33" name="Text 26"/>
          <p:cNvSpPr/>
          <p:nvPr/>
        </p:nvSpPr>
        <p:spPr>
          <a:xfrm>
            <a:off x="923544" y="5340096"/>
            <a:ext cx="3657600" cy="566928"/>
          </a:xfrm>
          <a:prstGeom prst="rect">
            <a:avLst/>
          </a:prstGeom>
          <a:noFill/>
          <a:ln/>
        </p:spPr>
        <p:txBody>
          <a:bodyPr wrap="square"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Total this month</a:t>
            </a:r>
            <a:endParaRPr lang="en-US" sz="1350" dirty="0"/>
          </a:p>
        </p:txBody>
      </p:sp>
      <p:sp>
        <p:nvSpPr>
          <p:cNvPr id="34" name="Text 27"/>
          <p:cNvSpPr/>
          <p:nvPr/>
        </p:nvSpPr>
        <p:spPr>
          <a:xfrm>
            <a:off x="5669280" y="5340096"/>
            <a:ext cx="1554480" cy="566928"/>
          </a:xfrm>
          <a:prstGeom prst="rect">
            <a:avLst/>
          </a:prstGeom>
          <a:noFill/>
          <a:ln/>
        </p:spPr>
        <p:txBody>
          <a:bodyPr wrap="square" rtlCol="0" anchor="ctr"/>
          <a:lstStyle/>
          <a:p>
            <a:pPr marL="0" indent="0" algn="r">
              <a:buNone/>
            </a:pPr>
            <a:r>
              <a:rPr lang="en-US" sz="2100" b="1" dirty="0">
                <a:solidFill>
                  <a:srgbClr val="FFFFFF"/>
                </a:solidFill>
                <a:latin typeface="Cambria" pitchFamily="34" charset="0"/>
                <a:ea typeface="Cambria" pitchFamily="34" charset="-122"/>
                <a:cs typeface="Cambria" pitchFamily="34" charset="-120"/>
              </a:rPr>
              <a:t>$550</a:t>
            </a:r>
            <a:endParaRPr lang="en-US" sz="2100" dirty="0"/>
          </a:p>
        </p:txBody>
      </p:sp>
      <p:sp>
        <p:nvSpPr>
          <p:cNvPr id="35" name="Shape 28"/>
          <p:cNvSpPr/>
          <p:nvPr/>
        </p:nvSpPr>
        <p:spPr>
          <a:xfrm>
            <a:off x="7955280" y="2468880"/>
            <a:ext cx="3730752" cy="3593592"/>
          </a:xfrm>
          <a:prstGeom prst="roundRect">
            <a:avLst>
              <a:gd name="adj" fmla="val 3562"/>
            </a:avLst>
          </a:prstGeom>
          <a:solidFill>
            <a:srgbClr val="07282D"/>
          </a:solidFill>
          <a:ln/>
        </p:spPr>
        <p:txBody>
          <a:bodyPr/>
          <a:lstStyle/>
          <a:p>
            <a:endParaRPr lang="en-US"/>
          </a:p>
        </p:txBody>
      </p:sp>
      <p:sp>
        <p:nvSpPr>
          <p:cNvPr id="36" name="Shape 29"/>
          <p:cNvSpPr/>
          <p:nvPr/>
        </p:nvSpPr>
        <p:spPr>
          <a:xfrm>
            <a:off x="8284464" y="2816352"/>
            <a:ext cx="548640" cy="548640"/>
          </a:xfrm>
          <a:prstGeom prst="ellipse">
            <a:avLst/>
          </a:prstGeom>
          <a:solidFill>
            <a:srgbClr val="0B4E58"/>
          </a:solidFill>
          <a:ln/>
        </p:spPr>
        <p:txBody>
          <a:bodyPr/>
          <a:lstStyle/>
          <a:p>
            <a:endParaRPr lang="en-US"/>
          </a:p>
        </p:txBody>
      </p:sp>
      <p:pic>
        <p:nvPicPr>
          <p:cNvPr id="37" name="Image 5" descr="icons/bolt_02C39A.png"/>
          <p:cNvPicPr>
            <a:picLocks noChangeAspect="1"/>
          </p:cNvPicPr>
          <p:nvPr/>
        </p:nvPicPr>
        <p:blipFill>
          <a:blip r:embed="rId9"/>
          <a:stretch>
            <a:fillRect/>
          </a:stretch>
        </p:blipFill>
        <p:spPr>
          <a:xfrm>
            <a:off x="8421624" y="2953512"/>
            <a:ext cx="274320" cy="274320"/>
          </a:xfrm>
          <a:prstGeom prst="rect">
            <a:avLst/>
          </a:prstGeom>
        </p:spPr>
      </p:pic>
      <p:sp>
        <p:nvSpPr>
          <p:cNvPr id="38" name="Text 30"/>
          <p:cNvSpPr/>
          <p:nvPr/>
        </p:nvSpPr>
        <p:spPr>
          <a:xfrm>
            <a:off x="8284464" y="3520440"/>
            <a:ext cx="3072384" cy="365760"/>
          </a:xfrm>
          <a:prstGeom prst="rect">
            <a:avLst/>
          </a:prstGeom>
          <a:noFill/>
          <a:ln/>
        </p:spPr>
        <p:txBody>
          <a:bodyPr wrap="square"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Illustrative only</a:t>
            </a:r>
            <a:endParaRPr lang="en-US" sz="1500" dirty="0"/>
          </a:p>
        </p:txBody>
      </p:sp>
      <p:sp>
        <p:nvSpPr>
          <p:cNvPr id="39" name="Text 31"/>
          <p:cNvSpPr/>
          <p:nvPr/>
        </p:nvSpPr>
        <p:spPr>
          <a:xfrm>
            <a:off x="8284464" y="3931920"/>
            <a:ext cx="3072384" cy="1463040"/>
          </a:xfrm>
          <a:prstGeom prst="rect">
            <a:avLst/>
          </a:prstGeom>
          <a:noFill/>
          <a:ln/>
        </p:spPr>
        <p:txBody>
          <a:bodyPr wrap="square" rtlCol="0" anchor="ctr"/>
          <a:lstStyle/>
          <a:p>
            <a:pPr marL="0" indent="0">
              <a:lnSpc>
                <a:spcPct val="140000"/>
              </a:lnSpc>
              <a:buNone/>
            </a:pPr>
            <a:r>
              <a:rPr lang="en-US" sz="1150" dirty="0">
                <a:solidFill>
                  <a:srgbClr val="BFD6D7"/>
                </a:solidFill>
                <a:latin typeface="Calibri" pitchFamily="34" charset="0"/>
                <a:ea typeface="Calibri" pitchFamily="34" charset="-122"/>
                <a:cs typeface="Calibri" pitchFamily="34" charset="-120"/>
              </a:rPr>
              <a:t>Caps are set for your account and can be raised as your book of business grows. Your own client mix and usage will set your actual monthly total.</a:t>
            </a:r>
            <a:endParaRPr lang="en-US" sz="1150" dirty="0"/>
          </a:p>
        </p:txBody>
      </p:sp>
      <p:sp>
        <p:nvSpPr>
          <p:cNvPr id="40" name="Text 32"/>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05 — Example</a:t>
            </a:r>
            <a:endParaRPr lang="en-US" sz="900" dirty="0"/>
          </a:p>
        </p:txBody>
      </p:sp>
      <p:sp>
        <p:nvSpPr>
          <p:cNvPr id="41" name="Text 33"/>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png"/>
          <p:cNvPicPr>
            <a:picLocks noChangeAspect="1"/>
          </p:cNvPicPr>
          <p:nvPr/>
        </p:nvPicPr>
        <p:blipFill>
          <a:blip r:embed="rId4"/>
          <a:stretch>
            <a:fillRect/>
          </a:stretch>
        </p:blipFill>
        <p:spPr>
          <a:xfrm>
            <a:off x="502920" y="384048"/>
            <a:ext cx="365760" cy="365760"/>
          </a:xfrm>
          <a:prstGeom prst="rect">
            <a:avLst/>
          </a:prstGeom>
        </p:spPr>
      </p:pic>
      <p:sp>
        <p:nvSpPr>
          <p:cNvPr id="3" name="Text 0"/>
          <p:cNvSpPr/>
          <p:nvPr/>
        </p:nvSpPr>
        <p:spPr>
          <a:xfrm>
            <a:off x="932688" y="384048"/>
            <a:ext cx="2743200" cy="365760"/>
          </a:xfrm>
          <a:prstGeom prst="rect">
            <a:avLst/>
          </a:prstGeom>
          <a:noFill/>
          <a:ln/>
        </p:spPr>
        <p:txBody>
          <a:bodyPr wrap="square" rtlCol="0" anchor="ctr"/>
          <a:lstStyle/>
          <a:p>
            <a:pPr marL="0" indent="0">
              <a:buNone/>
            </a:pPr>
            <a:r>
              <a:rPr lang="en-US" sz="1200" b="1" kern="0" spc="100" dirty="0">
                <a:solidFill>
                  <a:srgbClr val="0B2E33"/>
                </a:solidFill>
                <a:latin typeface="Calibri" pitchFamily="34" charset="0"/>
                <a:ea typeface="Calibri" pitchFamily="34" charset="-122"/>
                <a:cs typeface="Calibri" pitchFamily="34" charset="-120"/>
              </a:rPr>
              <a:t>SocialKaptan</a:t>
            </a:r>
            <a:endParaRPr lang="en-US" sz="1200" dirty="0"/>
          </a:p>
        </p:txBody>
      </p:sp>
      <p:sp>
        <p:nvSpPr>
          <p:cNvPr id="4" name="Shape 1"/>
          <p:cNvSpPr/>
          <p:nvPr/>
        </p:nvSpPr>
        <p:spPr>
          <a:xfrm>
            <a:off x="502920" y="964692"/>
            <a:ext cx="118872" cy="118872"/>
          </a:xfrm>
          <a:prstGeom prst="ellipse">
            <a:avLst/>
          </a:prstGeom>
          <a:solidFill>
            <a:srgbClr val="02C39A"/>
          </a:solidFill>
          <a:ln/>
        </p:spPr>
        <p:txBody>
          <a:bodyPr/>
          <a:lstStyle/>
          <a:p>
            <a:endParaRPr lang="en-US"/>
          </a:p>
        </p:txBody>
      </p:sp>
      <p:sp>
        <p:nvSpPr>
          <p:cNvPr id="5" name="Text 2"/>
          <p:cNvSpPr/>
          <p:nvPr/>
        </p:nvSpPr>
        <p:spPr>
          <a:xfrm>
            <a:off x="722376" y="868680"/>
            <a:ext cx="5486400" cy="320040"/>
          </a:xfrm>
          <a:prstGeom prst="rect">
            <a:avLst/>
          </a:prstGeom>
          <a:noFill/>
          <a:ln/>
        </p:spPr>
        <p:txBody>
          <a:bodyPr wrap="square" rtlCol="0" anchor="ctr"/>
          <a:lstStyle/>
          <a:p>
            <a:pPr marL="0" indent="0">
              <a:buNone/>
            </a:pPr>
            <a:r>
              <a:rPr lang="en-US" sz="1200" b="1" kern="0" spc="200" dirty="0">
                <a:solidFill>
                  <a:srgbClr val="028090"/>
                </a:solidFill>
                <a:latin typeface="Calibri" pitchFamily="34" charset="0"/>
                <a:ea typeface="Calibri" pitchFamily="34" charset="-122"/>
                <a:cs typeface="Calibri" pitchFamily="34" charset="-120"/>
              </a:rPr>
              <a:t>FAQ</a:t>
            </a:r>
            <a:endParaRPr lang="en-US" sz="1200" dirty="0"/>
          </a:p>
        </p:txBody>
      </p:sp>
      <p:sp>
        <p:nvSpPr>
          <p:cNvPr id="6" name="Text 3"/>
          <p:cNvSpPr/>
          <p:nvPr/>
        </p:nvSpPr>
        <p:spPr>
          <a:xfrm>
            <a:off x="502920" y="1280160"/>
            <a:ext cx="10058400" cy="594360"/>
          </a:xfrm>
          <a:prstGeom prst="rect">
            <a:avLst/>
          </a:prstGeom>
          <a:noFill/>
          <a:ln/>
        </p:spPr>
        <p:txBody>
          <a:bodyPr wrap="square" rtlCol="0" anchor="ctr"/>
          <a:lstStyle/>
          <a:p>
            <a:pPr marL="0" indent="0">
              <a:buNone/>
            </a:pPr>
            <a:r>
              <a:rPr lang="en-US" sz="2900" b="1" dirty="0">
                <a:solidFill>
                  <a:srgbClr val="0B2E33"/>
                </a:solidFill>
                <a:latin typeface="Cambria" pitchFamily="34" charset="0"/>
                <a:ea typeface="Cambria" pitchFamily="34" charset="-122"/>
                <a:cs typeface="Cambria" pitchFamily="34" charset="-120"/>
              </a:rPr>
              <a:t>Common questions</a:t>
            </a:r>
            <a:endParaRPr lang="en-US" sz="2900" dirty="0"/>
          </a:p>
        </p:txBody>
      </p:sp>
      <p:sp>
        <p:nvSpPr>
          <p:cNvPr id="7" name="Shape 4"/>
          <p:cNvSpPr/>
          <p:nvPr/>
        </p:nvSpPr>
        <p:spPr>
          <a:xfrm>
            <a:off x="502920" y="2148840"/>
            <a:ext cx="5486400" cy="1965960"/>
          </a:xfrm>
          <a:prstGeom prst="roundRect">
            <a:avLst>
              <a:gd name="adj" fmla="val 6512"/>
            </a:avLst>
          </a:prstGeom>
          <a:solidFill>
            <a:srgbClr val="F3F9F9"/>
          </a:solidFill>
          <a:ln w="12700">
            <a:solidFill>
              <a:srgbClr val="E1ECEC"/>
            </a:solidFill>
            <a:prstDash val="solid"/>
          </a:ln>
        </p:spPr>
        <p:txBody>
          <a:bodyPr/>
          <a:lstStyle/>
          <a:p>
            <a:endParaRPr lang="en-US"/>
          </a:p>
        </p:txBody>
      </p:sp>
      <p:sp>
        <p:nvSpPr>
          <p:cNvPr id="8" name="Shape 5"/>
          <p:cNvSpPr/>
          <p:nvPr/>
        </p:nvSpPr>
        <p:spPr>
          <a:xfrm>
            <a:off x="795528" y="2423160"/>
            <a:ext cx="457200" cy="457200"/>
          </a:xfrm>
          <a:prstGeom prst="ellipse">
            <a:avLst/>
          </a:prstGeom>
          <a:solidFill>
            <a:srgbClr val="00A896"/>
          </a:solidFill>
          <a:ln/>
        </p:spPr>
        <p:txBody>
          <a:bodyPr/>
          <a:lstStyle/>
          <a:p>
            <a:endParaRPr lang="en-US"/>
          </a:p>
        </p:txBody>
      </p:sp>
      <p:pic>
        <p:nvPicPr>
          <p:cNvPr id="9" name="Image 1" descr="icons/question_FFFFFF.png"/>
          <p:cNvPicPr>
            <a:picLocks noChangeAspect="1"/>
          </p:cNvPicPr>
          <p:nvPr/>
        </p:nvPicPr>
        <p:blipFill>
          <a:blip r:embed="rId5"/>
          <a:stretch>
            <a:fillRect/>
          </a:stretch>
        </p:blipFill>
        <p:spPr>
          <a:xfrm>
            <a:off x="905256" y="2532888"/>
            <a:ext cx="237744" cy="237744"/>
          </a:xfrm>
          <a:prstGeom prst="rect">
            <a:avLst/>
          </a:prstGeom>
        </p:spPr>
      </p:pic>
      <p:sp>
        <p:nvSpPr>
          <p:cNvPr id="10" name="Text 6"/>
          <p:cNvSpPr/>
          <p:nvPr/>
        </p:nvSpPr>
        <p:spPr>
          <a:xfrm>
            <a:off x="1435608" y="2404872"/>
            <a:ext cx="4297680"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Is the product white-labeled for my clients?</a:t>
            </a:r>
            <a:endParaRPr lang="en-US" sz="1250" dirty="0"/>
          </a:p>
        </p:txBody>
      </p:sp>
      <p:sp>
        <p:nvSpPr>
          <p:cNvPr id="11" name="Text 7"/>
          <p:cNvSpPr/>
          <p:nvPr/>
        </p:nvSpPr>
        <p:spPr>
          <a:xfrm>
            <a:off x="795528" y="3017520"/>
            <a:ext cx="4901184" cy="96012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Yes. Your clients see your brand on license emails and the download page — logo, name, and accent color. The Whitelabel Panel itself is your internal tool for managing plans, users, and licenses.</a:t>
            </a:r>
            <a:endParaRPr lang="en-US" sz="1050" dirty="0"/>
          </a:p>
        </p:txBody>
      </p:sp>
      <p:sp>
        <p:nvSpPr>
          <p:cNvPr id="12" name="Shape 8"/>
          <p:cNvSpPr/>
          <p:nvPr/>
        </p:nvSpPr>
        <p:spPr>
          <a:xfrm>
            <a:off x="6199632" y="2148840"/>
            <a:ext cx="5486400" cy="1965960"/>
          </a:xfrm>
          <a:prstGeom prst="roundRect">
            <a:avLst>
              <a:gd name="adj" fmla="val 6512"/>
            </a:avLst>
          </a:prstGeom>
          <a:solidFill>
            <a:srgbClr val="F3F9F9"/>
          </a:solidFill>
          <a:ln w="12700">
            <a:solidFill>
              <a:srgbClr val="E1ECEC"/>
            </a:solidFill>
            <a:prstDash val="solid"/>
          </a:ln>
        </p:spPr>
        <p:txBody>
          <a:bodyPr/>
          <a:lstStyle/>
          <a:p>
            <a:endParaRPr lang="en-US"/>
          </a:p>
        </p:txBody>
      </p:sp>
      <p:sp>
        <p:nvSpPr>
          <p:cNvPr id="13" name="Shape 9"/>
          <p:cNvSpPr/>
          <p:nvPr/>
        </p:nvSpPr>
        <p:spPr>
          <a:xfrm>
            <a:off x="6492240" y="2423160"/>
            <a:ext cx="457200" cy="457200"/>
          </a:xfrm>
          <a:prstGeom prst="ellipse">
            <a:avLst/>
          </a:prstGeom>
          <a:solidFill>
            <a:srgbClr val="00A896"/>
          </a:solidFill>
          <a:ln/>
        </p:spPr>
        <p:txBody>
          <a:bodyPr/>
          <a:lstStyle/>
          <a:p>
            <a:endParaRPr lang="en-US"/>
          </a:p>
        </p:txBody>
      </p:sp>
      <p:pic>
        <p:nvPicPr>
          <p:cNvPr id="14" name="Image 2" descr="icons/question_FFFFFF.png"/>
          <p:cNvPicPr>
            <a:picLocks noChangeAspect="1"/>
          </p:cNvPicPr>
          <p:nvPr/>
        </p:nvPicPr>
        <p:blipFill>
          <a:blip r:embed="rId5"/>
          <a:stretch>
            <a:fillRect/>
          </a:stretch>
        </p:blipFill>
        <p:spPr>
          <a:xfrm>
            <a:off x="6601968" y="2532888"/>
            <a:ext cx="237744" cy="237744"/>
          </a:xfrm>
          <a:prstGeom prst="rect">
            <a:avLst/>
          </a:prstGeom>
        </p:spPr>
      </p:pic>
      <p:sp>
        <p:nvSpPr>
          <p:cNvPr id="15" name="Text 10"/>
          <p:cNvSpPr/>
          <p:nvPr/>
        </p:nvSpPr>
        <p:spPr>
          <a:xfrm>
            <a:off x="7132320" y="2404872"/>
            <a:ext cx="4297680"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Is there a limit on how many licenses I can issue?</a:t>
            </a:r>
            <a:endParaRPr lang="en-US" sz="1250" dirty="0"/>
          </a:p>
        </p:txBody>
      </p:sp>
      <p:sp>
        <p:nvSpPr>
          <p:cNvPr id="16" name="Text 11"/>
          <p:cNvSpPr/>
          <p:nvPr/>
        </p:nvSpPr>
        <p:spPr>
          <a:xfrm>
            <a:off x="6492240" y="3017520"/>
            <a:ext cx="4901184" cy="96012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No. License issuance is unlimited on the account fee — add as many clients as you can sell. The only cap is on AI credits, which you top up as you go. Approaching your cap? Just message us to raise it.</a:t>
            </a:r>
            <a:endParaRPr lang="en-US" sz="1050" dirty="0"/>
          </a:p>
        </p:txBody>
      </p:sp>
      <p:sp>
        <p:nvSpPr>
          <p:cNvPr id="17" name="Shape 12"/>
          <p:cNvSpPr/>
          <p:nvPr/>
        </p:nvSpPr>
        <p:spPr>
          <a:xfrm>
            <a:off x="502920" y="4343400"/>
            <a:ext cx="5486400" cy="1965960"/>
          </a:xfrm>
          <a:prstGeom prst="roundRect">
            <a:avLst>
              <a:gd name="adj" fmla="val 6512"/>
            </a:avLst>
          </a:prstGeom>
          <a:solidFill>
            <a:srgbClr val="F3F9F9"/>
          </a:solidFill>
          <a:ln w="12700">
            <a:solidFill>
              <a:srgbClr val="E1ECEC"/>
            </a:solidFill>
            <a:prstDash val="solid"/>
          </a:ln>
        </p:spPr>
        <p:txBody>
          <a:bodyPr/>
          <a:lstStyle/>
          <a:p>
            <a:endParaRPr lang="en-US"/>
          </a:p>
        </p:txBody>
      </p:sp>
      <p:sp>
        <p:nvSpPr>
          <p:cNvPr id="18" name="Shape 13"/>
          <p:cNvSpPr/>
          <p:nvPr/>
        </p:nvSpPr>
        <p:spPr>
          <a:xfrm>
            <a:off x="795528" y="4617720"/>
            <a:ext cx="457200" cy="457200"/>
          </a:xfrm>
          <a:prstGeom prst="ellipse">
            <a:avLst/>
          </a:prstGeom>
          <a:solidFill>
            <a:srgbClr val="00A896"/>
          </a:solidFill>
          <a:ln/>
        </p:spPr>
        <p:txBody>
          <a:bodyPr/>
          <a:lstStyle/>
          <a:p>
            <a:endParaRPr lang="en-US"/>
          </a:p>
        </p:txBody>
      </p:sp>
      <p:pic>
        <p:nvPicPr>
          <p:cNvPr id="19" name="Image 3" descr="icons/question_FFFFFF.png"/>
          <p:cNvPicPr>
            <a:picLocks noChangeAspect="1"/>
          </p:cNvPicPr>
          <p:nvPr/>
        </p:nvPicPr>
        <p:blipFill>
          <a:blip r:embed="rId5"/>
          <a:stretch>
            <a:fillRect/>
          </a:stretch>
        </p:blipFill>
        <p:spPr>
          <a:xfrm>
            <a:off x="905256" y="4727448"/>
            <a:ext cx="237744" cy="237744"/>
          </a:xfrm>
          <a:prstGeom prst="rect">
            <a:avLst/>
          </a:prstGeom>
        </p:spPr>
      </p:pic>
      <p:sp>
        <p:nvSpPr>
          <p:cNvPr id="20" name="Text 14"/>
          <p:cNvSpPr/>
          <p:nvPr/>
        </p:nvSpPr>
        <p:spPr>
          <a:xfrm>
            <a:off x="1435608" y="4599432"/>
            <a:ext cx="4297680"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How is pricing structured?</a:t>
            </a:r>
            <a:endParaRPr lang="en-US" sz="1250" dirty="0"/>
          </a:p>
        </p:txBody>
      </p:sp>
      <p:sp>
        <p:nvSpPr>
          <p:cNvPr id="21" name="Text 15"/>
          <p:cNvSpPr/>
          <p:nvPr/>
        </p:nvSpPr>
        <p:spPr>
          <a:xfrm>
            <a:off x="795528" y="5212080"/>
            <a:ext cx="4901184" cy="96012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A flat $500/month Panel account fee covers your dashboard and unlimited license issuance. On top, usage-based top-ups: AI credits at $1.50 per 3,000, and reels at $2 per 30 seconds. You only pay for what clients use.</a:t>
            </a:r>
            <a:endParaRPr lang="en-US" sz="1050" dirty="0"/>
          </a:p>
        </p:txBody>
      </p:sp>
      <p:sp>
        <p:nvSpPr>
          <p:cNvPr id="22" name="Shape 16"/>
          <p:cNvSpPr/>
          <p:nvPr/>
        </p:nvSpPr>
        <p:spPr>
          <a:xfrm>
            <a:off x="6199632" y="4343400"/>
            <a:ext cx="5486400" cy="1965960"/>
          </a:xfrm>
          <a:prstGeom prst="roundRect">
            <a:avLst>
              <a:gd name="adj" fmla="val 6512"/>
            </a:avLst>
          </a:prstGeom>
          <a:solidFill>
            <a:srgbClr val="F3F9F9"/>
          </a:solidFill>
          <a:ln w="12700">
            <a:solidFill>
              <a:srgbClr val="E1ECEC"/>
            </a:solidFill>
            <a:prstDash val="solid"/>
          </a:ln>
        </p:spPr>
        <p:txBody>
          <a:bodyPr/>
          <a:lstStyle/>
          <a:p>
            <a:endParaRPr lang="en-US"/>
          </a:p>
        </p:txBody>
      </p:sp>
      <p:sp>
        <p:nvSpPr>
          <p:cNvPr id="23" name="Shape 17"/>
          <p:cNvSpPr/>
          <p:nvPr/>
        </p:nvSpPr>
        <p:spPr>
          <a:xfrm>
            <a:off x="6492240" y="4617720"/>
            <a:ext cx="457200" cy="457200"/>
          </a:xfrm>
          <a:prstGeom prst="ellipse">
            <a:avLst/>
          </a:prstGeom>
          <a:solidFill>
            <a:srgbClr val="00A896"/>
          </a:solidFill>
          <a:ln/>
        </p:spPr>
        <p:txBody>
          <a:bodyPr/>
          <a:lstStyle/>
          <a:p>
            <a:endParaRPr lang="en-US"/>
          </a:p>
        </p:txBody>
      </p:sp>
      <p:pic>
        <p:nvPicPr>
          <p:cNvPr id="24" name="Image 4" descr="icons/question_FFFFFF.png"/>
          <p:cNvPicPr>
            <a:picLocks noChangeAspect="1"/>
          </p:cNvPicPr>
          <p:nvPr/>
        </p:nvPicPr>
        <p:blipFill>
          <a:blip r:embed="rId5"/>
          <a:stretch>
            <a:fillRect/>
          </a:stretch>
        </p:blipFill>
        <p:spPr>
          <a:xfrm>
            <a:off x="6601968" y="4727448"/>
            <a:ext cx="237744" cy="237744"/>
          </a:xfrm>
          <a:prstGeom prst="rect">
            <a:avLst/>
          </a:prstGeom>
        </p:spPr>
      </p:pic>
      <p:sp>
        <p:nvSpPr>
          <p:cNvPr id="25" name="Text 18"/>
          <p:cNvSpPr/>
          <p:nvPr/>
        </p:nvSpPr>
        <p:spPr>
          <a:xfrm>
            <a:off x="7132320" y="4599432"/>
            <a:ext cx="4297680" cy="502920"/>
          </a:xfrm>
          <a:prstGeom prst="rect">
            <a:avLst/>
          </a:prstGeom>
          <a:noFill/>
          <a:ln/>
        </p:spPr>
        <p:txBody>
          <a:bodyPr wrap="square" rtlCol="0" anchor="ctr"/>
          <a:lstStyle/>
          <a:p>
            <a:pPr marL="0" indent="0">
              <a:lnSpc>
                <a:spcPct val="105000"/>
              </a:lnSpc>
              <a:buNone/>
            </a:pPr>
            <a:r>
              <a:rPr lang="en-US" sz="1250" b="1" dirty="0">
                <a:solidFill>
                  <a:srgbClr val="0B2E33"/>
                </a:solidFill>
                <a:latin typeface="Calibri" pitchFamily="34" charset="0"/>
                <a:ea typeface="Calibri" pitchFamily="34" charset="-122"/>
                <a:cs typeface="Calibri" pitchFamily="34" charset="-120"/>
              </a:rPr>
              <a:t>Can I set my own prices for clients?</a:t>
            </a:r>
            <a:endParaRPr lang="en-US" sz="1250" dirty="0"/>
          </a:p>
        </p:txBody>
      </p:sp>
      <p:sp>
        <p:nvSpPr>
          <p:cNvPr id="26" name="Text 19"/>
          <p:cNvSpPr/>
          <p:nvPr/>
        </p:nvSpPr>
        <p:spPr>
          <a:xfrm>
            <a:off x="6492240" y="5212080"/>
            <a:ext cx="4901184" cy="960120"/>
          </a:xfrm>
          <a:prstGeom prst="rect">
            <a:avLst/>
          </a:prstGeom>
          <a:noFill/>
          <a:ln/>
        </p:spPr>
        <p:txBody>
          <a:bodyPr wrap="square" rtlCol="0" anchor="ctr"/>
          <a:lstStyle/>
          <a:p>
            <a:pPr marL="0" indent="0">
              <a:lnSpc>
                <a:spcPct val="130000"/>
              </a:lnSpc>
              <a:buNone/>
            </a:pPr>
            <a:r>
              <a:rPr lang="en-US" sz="1050" dirty="0">
                <a:solidFill>
                  <a:srgbClr val="5A7679"/>
                </a:solidFill>
                <a:latin typeface="Calibri" pitchFamily="34" charset="0"/>
                <a:ea typeface="Calibri" pitchFamily="34" charset="-122"/>
                <a:cs typeface="Calibri" pitchFamily="34" charset="-120"/>
              </a:rPr>
              <a:t>Yes. You create your own plans and pricing inside your panel — what you charge your clients is entirely up to you.</a:t>
            </a:r>
            <a:endParaRPr lang="en-US" sz="1050" dirty="0"/>
          </a:p>
        </p:txBody>
      </p:sp>
      <p:sp>
        <p:nvSpPr>
          <p:cNvPr id="27" name="Text 20"/>
          <p:cNvSpPr/>
          <p:nvPr/>
        </p:nvSpPr>
        <p:spPr>
          <a:xfrm>
            <a:off x="502920" y="6473952"/>
            <a:ext cx="4572000" cy="256032"/>
          </a:xfrm>
          <a:prstGeom prst="rect">
            <a:avLst/>
          </a:prstGeom>
          <a:noFill/>
          <a:ln/>
        </p:spPr>
        <p:txBody>
          <a:bodyPr wrap="square" rtlCol="0" anchor="ctr"/>
          <a:lstStyle/>
          <a:p>
            <a:pPr marL="0" indent="0">
              <a:buNone/>
            </a:pPr>
            <a:r>
              <a:rPr lang="en-US" sz="900" dirty="0">
                <a:solidFill>
                  <a:srgbClr val="8FA6A8"/>
                </a:solidFill>
                <a:latin typeface="Calibri" pitchFamily="34" charset="0"/>
                <a:ea typeface="Calibri" pitchFamily="34" charset="-122"/>
                <a:cs typeface="Calibri" pitchFamily="34" charset="-120"/>
              </a:rPr>
              <a:t>06 — FAQ</a:t>
            </a:r>
            <a:endParaRPr lang="en-US" sz="900" dirty="0"/>
          </a:p>
        </p:txBody>
      </p:sp>
      <p:sp>
        <p:nvSpPr>
          <p:cNvPr id="28" name="Text 21"/>
          <p:cNvSpPr/>
          <p:nvPr/>
        </p:nvSpPr>
        <p:spPr>
          <a:xfrm>
            <a:off x="7116775" y="6473952"/>
            <a:ext cx="4572000" cy="256032"/>
          </a:xfrm>
          <a:prstGeom prst="rect">
            <a:avLst/>
          </a:prstGeom>
          <a:noFill/>
          <a:ln/>
        </p:spPr>
        <p:txBody>
          <a:bodyPr wrap="square" rtlCol="0" anchor="ctr"/>
          <a:lstStyle/>
          <a:p>
            <a:pPr marL="0" indent="0" algn="r">
              <a:buNone/>
            </a:pPr>
            <a:r>
              <a:rPr lang="en-US" sz="900" dirty="0">
                <a:solidFill>
                  <a:srgbClr val="8FA6A8"/>
                </a:solidFill>
                <a:latin typeface="Calibri" pitchFamily="34" charset="0"/>
                <a:ea typeface="Calibri" pitchFamily="34" charset="-122"/>
                <a:cs typeface="Calibri" pitchFamily="34" charset="-120"/>
              </a:rPr>
              <a:t>SocialKaptan · Whitelabel Program</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logo_tile.png"/>
          <p:cNvPicPr>
            <a:picLocks noChangeAspect="1"/>
          </p:cNvPicPr>
          <p:nvPr/>
        </p:nvPicPr>
        <p:blipFill>
          <a:blip r:embed="rId4"/>
          <a:stretch>
            <a:fillRect/>
          </a:stretch>
        </p:blipFill>
        <p:spPr>
          <a:xfrm>
            <a:off x="5568696" y="960120"/>
            <a:ext cx="1051560" cy="1051560"/>
          </a:xfrm>
          <a:prstGeom prst="rect">
            <a:avLst/>
          </a:prstGeom>
        </p:spPr>
      </p:pic>
      <p:sp>
        <p:nvSpPr>
          <p:cNvPr id="3" name="Text 0"/>
          <p:cNvSpPr/>
          <p:nvPr/>
        </p:nvSpPr>
        <p:spPr>
          <a:xfrm>
            <a:off x="1371600" y="2331720"/>
            <a:ext cx="9445752" cy="1280160"/>
          </a:xfrm>
          <a:prstGeom prst="rect">
            <a:avLst/>
          </a:prstGeom>
          <a:noFill/>
          <a:ln/>
        </p:spPr>
        <p:txBody>
          <a:bodyPr wrap="square" rtlCol="0" anchor="ctr"/>
          <a:lstStyle/>
          <a:p>
            <a:pPr marL="0" indent="0" algn="ctr">
              <a:lnSpc>
                <a:spcPct val="108000"/>
              </a:lnSpc>
              <a:buNone/>
            </a:pPr>
            <a:r>
              <a:rPr lang="en-US" sz="3400" b="1" dirty="0">
                <a:solidFill>
                  <a:srgbClr val="FFFFFF"/>
                </a:solidFill>
                <a:latin typeface="Cambria" pitchFamily="34" charset="0"/>
                <a:ea typeface="Cambria" pitchFamily="34" charset="-122"/>
                <a:cs typeface="Cambria" pitchFamily="34" charset="-120"/>
              </a:rPr>
              <a:t>Ready to offer SocialKaptan</a:t>
            </a:r>
            <a:endParaRPr lang="en-US" sz="3400" dirty="0"/>
          </a:p>
          <a:p>
            <a:pPr marL="0" indent="0" algn="ctr">
              <a:lnSpc>
                <a:spcPct val="108000"/>
              </a:lnSpc>
              <a:buNone/>
            </a:pPr>
            <a:r>
              <a:rPr lang="en-US" sz="3400" b="1" dirty="0">
                <a:solidFill>
                  <a:srgbClr val="FFFFFF"/>
                </a:solidFill>
                <a:latin typeface="Cambria" pitchFamily="34" charset="0"/>
                <a:ea typeface="Cambria" pitchFamily="34" charset="-122"/>
                <a:cs typeface="Cambria" pitchFamily="34" charset="-120"/>
              </a:rPr>
              <a:t>under your brand?</a:t>
            </a:r>
            <a:endParaRPr lang="en-US" sz="3400" dirty="0"/>
          </a:p>
        </p:txBody>
      </p:sp>
      <p:sp>
        <p:nvSpPr>
          <p:cNvPr id="4" name="Text 1"/>
          <p:cNvSpPr/>
          <p:nvPr/>
        </p:nvSpPr>
        <p:spPr>
          <a:xfrm>
            <a:off x="2286000" y="3611880"/>
            <a:ext cx="7616952" cy="502920"/>
          </a:xfrm>
          <a:prstGeom prst="rect">
            <a:avLst/>
          </a:prstGeom>
          <a:noFill/>
          <a:ln/>
        </p:spPr>
        <p:txBody>
          <a:bodyPr wrap="square" rtlCol="0" anchor="ctr"/>
          <a:lstStyle/>
          <a:p>
            <a:pPr marL="0" indent="0" algn="ctr">
              <a:buNone/>
            </a:pPr>
            <a:r>
              <a:rPr lang="en-US" sz="1400" dirty="0">
                <a:solidFill>
                  <a:srgbClr val="BFD6D7"/>
                </a:solidFill>
                <a:latin typeface="Calibri" pitchFamily="34" charset="0"/>
                <a:ea typeface="Calibri" pitchFamily="34" charset="-122"/>
                <a:cs typeface="Calibri" pitchFamily="34" charset="-120"/>
              </a:rPr>
              <a:t>Tell us about your business and we'll set up your Whitelabel Panel and walk you through pricing.</a:t>
            </a:r>
            <a:endParaRPr lang="en-US" sz="1400" dirty="0"/>
          </a:p>
        </p:txBody>
      </p:sp>
      <p:sp>
        <p:nvSpPr>
          <p:cNvPr id="5" name="Shape 2"/>
          <p:cNvSpPr/>
          <p:nvPr/>
        </p:nvSpPr>
        <p:spPr>
          <a:xfrm>
            <a:off x="4224528" y="4434840"/>
            <a:ext cx="3749040" cy="603504"/>
          </a:xfrm>
          <a:prstGeom prst="roundRect">
            <a:avLst>
              <a:gd name="adj" fmla="val 50000"/>
            </a:avLst>
          </a:prstGeom>
          <a:solidFill>
            <a:srgbClr val="02C39A"/>
          </a:solidFill>
          <a:ln/>
          <a:effectLst>
            <a:outerShdw blurRad="152400" dist="50800" dir="5400000" algn="bl" rotWithShape="0">
              <a:srgbClr val="02C39A">
                <a:alpha val="45000"/>
              </a:srgbClr>
            </a:outerShdw>
          </a:effectLst>
        </p:spPr>
        <p:txBody>
          <a:bodyPr/>
          <a:lstStyle/>
          <a:p>
            <a:endParaRPr lang="en-US"/>
          </a:p>
        </p:txBody>
      </p:sp>
      <p:sp>
        <p:nvSpPr>
          <p:cNvPr id="6" name="Text 3"/>
          <p:cNvSpPr/>
          <p:nvPr/>
        </p:nvSpPr>
        <p:spPr>
          <a:xfrm>
            <a:off x="4224528" y="4434840"/>
            <a:ext cx="3749040" cy="603504"/>
          </a:xfrm>
          <a:prstGeom prst="rect">
            <a:avLst/>
          </a:prstGeom>
          <a:noFill/>
          <a:ln/>
        </p:spPr>
        <p:txBody>
          <a:bodyPr wrap="square" rtlCol="0" anchor="ctr"/>
          <a:lstStyle/>
          <a:p>
            <a:pPr marL="0" indent="0" algn="ctr">
              <a:buNone/>
            </a:pPr>
            <a:r>
              <a:rPr lang="en-US" sz="1300" b="1" dirty="0">
                <a:solidFill>
                  <a:srgbClr val="07282D"/>
                </a:solidFill>
                <a:latin typeface="Calibri" pitchFamily="34" charset="0"/>
                <a:ea typeface="Calibri" pitchFamily="34" charset="-122"/>
                <a:cs typeface="Calibri" pitchFamily="34" charset="-120"/>
              </a:rPr>
              <a:t>Become a Whitelabel Partner</a:t>
            </a:r>
            <a:endParaRPr lang="en-US" sz="1300" dirty="0"/>
          </a:p>
        </p:txBody>
      </p:sp>
      <p:pic>
        <p:nvPicPr>
          <p:cNvPr id="7" name="Image 1" descr="icons/whatsapp_5FB8B0.png"/>
          <p:cNvPicPr>
            <a:picLocks noChangeAspect="1"/>
          </p:cNvPicPr>
          <p:nvPr/>
        </p:nvPicPr>
        <p:blipFill>
          <a:blip r:embed="rId5"/>
          <a:stretch>
            <a:fillRect/>
          </a:stretch>
        </p:blipFill>
        <p:spPr>
          <a:xfrm>
            <a:off x="3977640" y="5440680"/>
            <a:ext cx="237744" cy="237744"/>
          </a:xfrm>
          <a:prstGeom prst="rect">
            <a:avLst/>
          </a:prstGeom>
        </p:spPr>
      </p:pic>
      <p:sp>
        <p:nvSpPr>
          <p:cNvPr id="8" name="Text 4"/>
          <p:cNvSpPr/>
          <p:nvPr/>
        </p:nvSpPr>
        <p:spPr>
          <a:xfrm>
            <a:off x="4261104" y="5413248"/>
            <a:ext cx="2194560" cy="292608"/>
          </a:xfrm>
          <a:prstGeom prst="rect">
            <a:avLst/>
          </a:prstGeom>
          <a:noFill/>
          <a:ln/>
        </p:spPr>
        <p:txBody>
          <a:bodyPr wrap="square" rtlCol="0" anchor="ctr"/>
          <a:lstStyle/>
          <a:p>
            <a:pPr marL="0" indent="0">
              <a:buNone/>
            </a:pPr>
            <a:r>
              <a:rPr lang="en-US" sz="1150" dirty="0">
                <a:solidFill>
                  <a:srgbClr val="BFD6D7"/>
                </a:solidFill>
                <a:latin typeface="Calibri" pitchFamily="34" charset="0"/>
                <a:ea typeface="Calibri" pitchFamily="34" charset="-122"/>
                <a:cs typeface="Calibri" pitchFamily="34" charset="-120"/>
              </a:rPr>
              <a:t>wa.me/917899031843</a:t>
            </a:r>
            <a:endParaRPr lang="en-US" sz="1150" dirty="0"/>
          </a:p>
        </p:txBody>
      </p:sp>
      <p:pic>
        <p:nvPicPr>
          <p:cNvPr id="9" name="Image 2" descr="icons/mail_5FB8B0.png"/>
          <p:cNvPicPr>
            <a:picLocks noChangeAspect="1"/>
          </p:cNvPicPr>
          <p:nvPr/>
        </p:nvPicPr>
        <p:blipFill>
          <a:blip r:embed="rId6"/>
          <a:stretch>
            <a:fillRect/>
          </a:stretch>
        </p:blipFill>
        <p:spPr>
          <a:xfrm>
            <a:off x="6355080" y="5440680"/>
            <a:ext cx="237744" cy="237744"/>
          </a:xfrm>
          <a:prstGeom prst="rect">
            <a:avLst/>
          </a:prstGeom>
        </p:spPr>
      </p:pic>
      <p:sp>
        <p:nvSpPr>
          <p:cNvPr id="10" name="Text 5"/>
          <p:cNvSpPr/>
          <p:nvPr/>
        </p:nvSpPr>
        <p:spPr>
          <a:xfrm>
            <a:off x="6638544" y="5413248"/>
            <a:ext cx="2286000" cy="292608"/>
          </a:xfrm>
          <a:prstGeom prst="rect">
            <a:avLst/>
          </a:prstGeom>
          <a:noFill/>
          <a:ln/>
        </p:spPr>
        <p:txBody>
          <a:bodyPr wrap="square" rtlCol="0" anchor="ctr"/>
          <a:lstStyle/>
          <a:p>
            <a:pPr marL="0" indent="0">
              <a:buNone/>
            </a:pPr>
            <a:r>
              <a:rPr lang="en-US" sz="1150" dirty="0">
                <a:solidFill>
                  <a:srgbClr val="BFD6D7"/>
                </a:solidFill>
                <a:latin typeface="Calibri" pitchFamily="34" charset="0"/>
                <a:ea typeface="Calibri" pitchFamily="34" charset="-122"/>
                <a:cs typeface="Calibri" pitchFamily="34" charset="-120"/>
              </a:rPr>
              <a:t>contact@aikaptan.com</a:t>
            </a:r>
            <a:endParaRPr lang="en-US" sz="1150" dirty="0"/>
          </a:p>
        </p:txBody>
      </p:sp>
      <p:sp>
        <p:nvSpPr>
          <p:cNvPr id="11" name="Text 6"/>
          <p:cNvSpPr/>
          <p:nvPr/>
        </p:nvSpPr>
        <p:spPr>
          <a:xfrm>
            <a:off x="1371600" y="6172200"/>
            <a:ext cx="9445752" cy="274320"/>
          </a:xfrm>
          <a:prstGeom prst="rect">
            <a:avLst/>
          </a:prstGeom>
          <a:noFill/>
          <a:ln/>
        </p:spPr>
        <p:txBody>
          <a:bodyPr wrap="square" rtlCol="0" anchor="ctr"/>
          <a:lstStyle/>
          <a:p>
            <a:pPr marL="0" indent="0" algn="ctr">
              <a:buNone/>
            </a:pPr>
            <a:r>
              <a:rPr lang="en-US" sz="1000" kern="0" spc="100" dirty="0">
                <a:solidFill>
                  <a:srgbClr val="6C9DA1"/>
                </a:solidFill>
                <a:latin typeface="Calibri" pitchFamily="34" charset="0"/>
                <a:ea typeface="Calibri" pitchFamily="34" charset="-122"/>
                <a:cs typeface="Calibri" pitchFamily="34" charset="-120"/>
              </a:rPr>
              <a:t>SocialKaptan  ·  a product by AI Kaptan</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920</Words>
  <Application>Microsoft Macintosh PowerPoint</Application>
  <PresentationFormat>Widescreen</PresentationFormat>
  <Paragraphs>142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akjrkmu</cp:lastModifiedBy>
  <cp:revision>1</cp:revision>
  <dcterms:created xsi:type="dcterms:W3CDTF">2026-07-19T06:47:16Z</dcterms:created>
  <dcterms:modified xsi:type="dcterms:W3CDTF">2026-07-19T07:02:27Z</dcterms:modified>
</cp:coreProperties>
</file>